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sldIdLst>
    <p:sldId id="257" r:id="rId2"/>
    <p:sldId id="258" r:id="rId3"/>
    <p:sldId id="323" r:id="rId4"/>
    <p:sldId id="259" r:id="rId5"/>
    <p:sldId id="260" r:id="rId6"/>
    <p:sldId id="261" r:id="rId7"/>
    <p:sldId id="262" r:id="rId8"/>
    <p:sldId id="263" r:id="rId9"/>
    <p:sldId id="264" r:id="rId10"/>
    <p:sldId id="271" r:id="rId11"/>
    <p:sldId id="272" r:id="rId12"/>
    <p:sldId id="273" r:id="rId13"/>
    <p:sldId id="266" r:id="rId14"/>
    <p:sldId id="267" r:id="rId15"/>
    <p:sldId id="268" r:id="rId16"/>
    <p:sldId id="269" r:id="rId17"/>
    <p:sldId id="270" r:id="rId18"/>
    <p:sldId id="275" r:id="rId19"/>
    <p:sldId id="277" r:id="rId20"/>
    <p:sldId id="278" r:id="rId21"/>
    <p:sldId id="279" r:id="rId22"/>
    <p:sldId id="280" r:id="rId23"/>
    <p:sldId id="282" r:id="rId24"/>
    <p:sldId id="281" r:id="rId25"/>
    <p:sldId id="283" r:id="rId26"/>
    <p:sldId id="284" r:id="rId27"/>
    <p:sldId id="285" r:id="rId28"/>
    <p:sldId id="286"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7" r:id="rId57"/>
    <p:sldId id="314" r:id="rId58"/>
    <p:sldId id="315" r:id="rId59"/>
    <p:sldId id="316" r:id="rId60"/>
    <p:sldId id="318" r:id="rId61"/>
    <p:sldId id="319" r:id="rId62"/>
    <p:sldId id="320" r:id="rId63"/>
    <p:sldId id="321" r:id="rId64"/>
    <p:sldId id="322" r:id="rId65"/>
    <p:sldId id="324" r:id="rId66"/>
    <p:sldId id="325" r:id="rId67"/>
    <p:sldId id="326" r:id="rId68"/>
    <p:sldId id="327" r:id="rId69"/>
    <p:sldId id="328" r:id="rId70"/>
    <p:sldId id="329" r:id="rId71"/>
    <p:sldId id="330" r:id="rId72"/>
    <p:sldId id="331" r:id="rId73"/>
    <p:sldId id="332" r:id="rId74"/>
    <p:sldId id="333" r:id="rId75"/>
    <p:sldId id="334" r:id="rId76"/>
    <p:sldId id="335" r:id="rId77"/>
    <p:sldId id="336" r:id="rId78"/>
    <p:sldId id="338" r:id="rId79"/>
    <p:sldId id="339" r:id="rId80"/>
    <p:sldId id="340" r:id="rId81"/>
    <p:sldId id="341" r:id="rId82"/>
    <p:sldId id="342" r:id="rId83"/>
    <p:sldId id="343" r:id="rId84"/>
    <p:sldId id="344" r:id="rId85"/>
    <p:sldId id="345" r:id="rId86"/>
    <p:sldId id="346" r:id="rId87"/>
    <p:sldId id="347" r:id="rId88"/>
    <p:sldId id="348" r:id="rId89"/>
    <p:sldId id="349" r:id="rId90"/>
    <p:sldId id="350" r:id="rId91"/>
    <p:sldId id="351" r:id="rId92"/>
    <p:sldId id="352" r:id="rId93"/>
    <p:sldId id="353" r:id="rId94"/>
    <p:sldId id="354" r:id="rId95"/>
    <p:sldId id="355" r:id="rId96"/>
    <p:sldId id="356" r:id="rId97"/>
    <p:sldId id="358" r:id="rId98"/>
    <p:sldId id="359" r:id="rId99"/>
    <p:sldId id="360" r:id="rId100"/>
    <p:sldId id="361" r:id="rId101"/>
    <p:sldId id="362" r:id="rId102"/>
    <p:sldId id="363" r:id="rId103"/>
    <p:sldId id="364" r:id="rId10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b Goethe" initials="BG" lastIdx="1" clrIdx="0">
    <p:extLst>
      <p:ext uri="{19B8F6BF-5375-455C-9EA6-DF929625EA0E}">
        <p15:presenceInfo xmlns:p15="http://schemas.microsoft.com/office/powerpoint/2012/main" userId="5fbbe1e003ff81a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975" autoAdjust="0"/>
  </p:normalViewPr>
  <p:slideViewPr>
    <p:cSldViewPr snapToGrid="0">
      <p:cViewPr varScale="1">
        <p:scale>
          <a:sx n="79" d="100"/>
          <a:sy n="79" d="100"/>
        </p:scale>
        <p:origin x="120" y="150"/>
      </p:cViewPr>
      <p:guideLst/>
    </p:cSldViewPr>
  </p:slideViewPr>
  <p:outlineViewPr>
    <p:cViewPr>
      <p:scale>
        <a:sx n="33" d="100"/>
        <a:sy n="33" d="100"/>
      </p:scale>
      <p:origin x="0" y="-2656"/>
    </p:cViewPr>
  </p:outlineViewPr>
  <p:notesTextViewPr>
    <p:cViewPr>
      <p:scale>
        <a:sx n="3" d="2"/>
        <a:sy n="3" d="2"/>
      </p:scale>
      <p:origin x="0" y="0"/>
    </p:cViewPr>
  </p:notesTextViewPr>
  <p:notesViewPr>
    <p:cSldViewPr snapToGrid="0">
      <p:cViewPr varScale="1">
        <p:scale>
          <a:sx n="49" d="100"/>
          <a:sy n="49" d="100"/>
        </p:scale>
        <p:origin x="2668" y="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9AB12-9FF7-4494-AAA7-28F4375A7C5E}" type="datetimeFigureOut">
              <a:rPr lang="en-US" smtClean="0"/>
              <a:t>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D4D05-174F-4F59-A924-A0FF219BD04D}" type="slidenum">
              <a:rPr lang="en-US" smtClean="0"/>
              <a:t>‹#›</a:t>
            </a:fld>
            <a:endParaRPr lang="en-US"/>
          </a:p>
        </p:txBody>
      </p:sp>
    </p:spTree>
    <p:extLst>
      <p:ext uri="{BB962C8B-B14F-4D97-AF65-F5344CB8AC3E}">
        <p14:creationId xmlns:p14="http://schemas.microsoft.com/office/powerpoint/2010/main" val="1004843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have all this content captured in an PDF essay that you can download.</a:t>
            </a:r>
          </a:p>
        </p:txBody>
      </p:sp>
      <p:sp>
        <p:nvSpPr>
          <p:cNvPr id="4" name="Slide Number Placeholder 3"/>
          <p:cNvSpPr>
            <a:spLocks noGrp="1"/>
          </p:cNvSpPr>
          <p:nvPr>
            <p:ph type="sldNum" sz="quarter" idx="5"/>
          </p:nvPr>
        </p:nvSpPr>
        <p:spPr/>
        <p:txBody>
          <a:bodyPr/>
          <a:lstStyle/>
          <a:p>
            <a:fld id="{F10D4D05-174F-4F59-A924-A0FF219BD04D}" type="slidenum">
              <a:rPr lang="en-US" smtClean="0"/>
              <a:t>2</a:t>
            </a:fld>
            <a:endParaRPr lang="en-US"/>
          </a:p>
        </p:txBody>
      </p:sp>
    </p:spTree>
    <p:extLst>
      <p:ext uri="{BB962C8B-B14F-4D97-AF65-F5344CB8AC3E}">
        <p14:creationId xmlns:p14="http://schemas.microsoft.com/office/powerpoint/2010/main" val="943345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 assume that Matthew was not written by Matthew, but was composed by a committee some time in the 2</a:t>
            </a:r>
            <a:r>
              <a:rPr lang="en-US" baseline="30000"/>
              <a:t>nd</a:t>
            </a:r>
            <a:r>
              <a:rPr lang="en-US"/>
              <a:t> century.</a:t>
            </a:r>
          </a:p>
        </p:txBody>
      </p:sp>
      <p:sp>
        <p:nvSpPr>
          <p:cNvPr id="4" name="Slide Number Placeholder 3"/>
          <p:cNvSpPr>
            <a:spLocks noGrp="1"/>
          </p:cNvSpPr>
          <p:nvPr>
            <p:ph type="sldNum" sz="quarter" idx="5"/>
          </p:nvPr>
        </p:nvSpPr>
        <p:spPr/>
        <p:txBody>
          <a:bodyPr/>
          <a:lstStyle/>
          <a:p>
            <a:fld id="{F10D4D05-174F-4F59-A924-A0FF219BD04D}" type="slidenum">
              <a:rPr lang="en-US" smtClean="0"/>
              <a:t>15</a:t>
            </a:fld>
            <a:endParaRPr lang="en-US"/>
          </a:p>
        </p:txBody>
      </p:sp>
    </p:spTree>
    <p:extLst>
      <p:ext uri="{BB962C8B-B14F-4D97-AF65-F5344CB8AC3E}">
        <p14:creationId xmlns:p14="http://schemas.microsoft.com/office/powerpoint/2010/main" val="3847020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Luke was not written by Luke, but was ALSO written by a committee in the 2</a:t>
            </a:r>
            <a:r>
              <a:rPr lang="en-US" baseline="30000"/>
              <a:t>nd</a:t>
            </a:r>
            <a:r>
              <a:rPr lang="en-US"/>
              <a:t> century.</a:t>
            </a:r>
          </a:p>
          <a:p>
            <a:endParaRPr lang="en-US"/>
          </a:p>
        </p:txBody>
      </p:sp>
      <p:sp>
        <p:nvSpPr>
          <p:cNvPr id="4" name="Slide Number Placeholder 3"/>
          <p:cNvSpPr>
            <a:spLocks noGrp="1"/>
          </p:cNvSpPr>
          <p:nvPr>
            <p:ph type="sldNum" sz="quarter" idx="5"/>
          </p:nvPr>
        </p:nvSpPr>
        <p:spPr/>
        <p:txBody>
          <a:bodyPr/>
          <a:lstStyle/>
          <a:p>
            <a:fld id="{F10D4D05-174F-4F59-A924-A0FF219BD04D}" type="slidenum">
              <a:rPr lang="en-US" smtClean="0"/>
              <a:t>16</a:t>
            </a:fld>
            <a:endParaRPr lang="en-US"/>
          </a:p>
        </p:txBody>
      </p:sp>
    </p:spTree>
    <p:extLst>
      <p:ext uri="{BB962C8B-B14F-4D97-AF65-F5344CB8AC3E}">
        <p14:creationId xmlns:p14="http://schemas.microsoft.com/office/powerpoint/2010/main" val="974345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AND (MOST IMPORTANT) neither the Mark group nor the Luke group were aware of each other…there was zero cooperation between them.</a:t>
            </a:r>
          </a:p>
          <a:p>
            <a:endParaRPr lang="en-US"/>
          </a:p>
        </p:txBody>
      </p:sp>
      <p:sp>
        <p:nvSpPr>
          <p:cNvPr id="4" name="Slide Number Placeholder 3"/>
          <p:cNvSpPr>
            <a:spLocks noGrp="1"/>
          </p:cNvSpPr>
          <p:nvPr>
            <p:ph type="sldNum" sz="quarter" idx="5"/>
          </p:nvPr>
        </p:nvSpPr>
        <p:spPr/>
        <p:txBody>
          <a:bodyPr/>
          <a:lstStyle/>
          <a:p>
            <a:fld id="{F10D4D05-174F-4F59-A924-A0FF219BD04D}" type="slidenum">
              <a:rPr lang="en-US" smtClean="0"/>
              <a:t>17</a:t>
            </a:fld>
            <a:endParaRPr lang="en-US"/>
          </a:p>
        </p:txBody>
      </p:sp>
    </p:spTree>
    <p:extLst>
      <p:ext uri="{BB962C8B-B14F-4D97-AF65-F5344CB8AC3E}">
        <p14:creationId xmlns:p14="http://schemas.microsoft.com/office/powerpoint/2010/main" val="1294160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No interest in the actual words or life of Jesus.</a:t>
            </a:r>
          </a:p>
          <a:p>
            <a:endParaRPr lang="en-US" sz="1600"/>
          </a:p>
          <a:p>
            <a:r>
              <a:rPr lang="en-US" sz="1600"/>
              <a:t>Gospel was written to help shape the early church.</a:t>
            </a:r>
          </a:p>
          <a:p>
            <a:endParaRPr lang="en-US" sz="1600"/>
          </a:p>
          <a:p>
            <a:r>
              <a:rPr lang="en-US" sz="1600"/>
              <a:t>Tells us a lot about 2</a:t>
            </a:r>
            <a:r>
              <a:rPr lang="en-US" sz="1600" baseline="30000"/>
              <a:t>nd</a:t>
            </a:r>
            <a:r>
              <a:rPr lang="en-US" sz="1600"/>
              <a:t> century church which invented these stories, but not much about jesus.</a:t>
            </a:r>
          </a:p>
          <a:p>
            <a:endParaRPr lang="en-US" sz="1600"/>
          </a:p>
          <a:p>
            <a:r>
              <a:rPr lang="en-US" sz="1600"/>
              <a:t>Why you even bother to care about the Gospels if you don’t believe the resurrection happened, I don’t know.</a:t>
            </a:r>
          </a:p>
        </p:txBody>
      </p:sp>
      <p:sp>
        <p:nvSpPr>
          <p:cNvPr id="4" name="Slide Number Placeholder 3"/>
          <p:cNvSpPr>
            <a:spLocks noGrp="1"/>
          </p:cNvSpPr>
          <p:nvPr>
            <p:ph type="sldNum" sz="quarter" idx="5"/>
          </p:nvPr>
        </p:nvSpPr>
        <p:spPr/>
        <p:txBody>
          <a:bodyPr/>
          <a:lstStyle/>
          <a:p>
            <a:fld id="{F10D4D05-174F-4F59-A924-A0FF219BD04D}" type="slidenum">
              <a:rPr lang="en-US" smtClean="0"/>
              <a:t>26</a:t>
            </a:fld>
            <a:endParaRPr lang="en-US"/>
          </a:p>
        </p:txBody>
      </p:sp>
    </p:spTree>
    <p:extLst>
      <p:ext uri="{BB962C8B-B14F-4D97-AF65-F5344CB8AC3E}">
        <p14:creationId xmlns:p14="http://schemas.microsoft.com/office/powerpoint/2010/main" val="3951913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27</a:t>
            </a:fld>
            <a:endParaRPr lang="en-US"/>
          </a:p>
        </p:txBody>
      </p:sp>
    </p:spTree>
    <p:extLst>
      <p:ext uri="{BB962C8B-B14F-4D97-AF65-F5344CB8AC3E}">
        <p14:creationId xmlns:p14="http://schemas.microsoft.com/office/powerpoint/2010/main" val="3378438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28</a:t>
            </a:fld>
            <a:endParaRPr lang="en-US"/>
          </a:p>
        </p:txBody>
      </p:sp>
    </p:spTree>
    <p:extLst>
      <p:ext uri="{BB962C8B-B14F-4D97-AF65-F5344CB8AC3E}">
        <p14:creationId xmlns:p14="http://schemas.microsoft.com/office/powerpoint/2010/main" val="3465190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29</a:t>
            </a:fld>
            <a:endParaRPr lang="en-US"/>
          </a:p>
        </p:txBody>
      </p:sp>
    </p:spTree>
    <p:extLst>
      <p:ext uri="{BB962C8B-B14F-4D97-AF65-F5344CB8AC3E}">
        <p14:creationId xmlns:p14="http://schemas.microsoft.com/office/powerpoint/2010/main" val="3430367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Voted with marbles.</a:t>
            </a:r>
          </a:p>
          <a:p>
            <a:endParaRPr lang="en-US" sz="1600"/>
          </a:p>
          <a:p>
            <a:r>
              <a:rPr lang="en-US" sz="1600"/>
              <a:t>Came up with a “historical Jesus” who was a travelling shaman.  Had interesting proverbs and stories, but his only “miracles” were more akin to hypnosis and positive thinking.</a:t>
            </a:r>
          </a:p>
          <a:p>
            <a:endParaRPr lang="en-US" sz="1600"/>
          </a:p>
          <a:p>
            <a:r>
              <a:rPr lang="en-US" sz="1600"/>
              <a:t>There were no “nature miracles” (like the calming of the storm on Galilee) at all.</a:t>
            </a:r>
          </a:p>
          <a:p>
            <a:endParaRPr lang="en-US" sz="1600"/>
          </a:p>
          <a:p>
            <a:r>
              <a:rPr lang="en-US" sz="1600"/>
              <a:t>He was probably crucified, but he definitely never came back from the dead.</a:t>
            </a:r>
          </a:p>
          <a:p>
            <a:endParaRPr lang="en-US" sz="1600"/>
          </a:p>
          <a:p>
            <a:r>
              <a:rPr lang="en-US" sz="1600"/>
              <a:t>The quest for the historical Jesus is not the same as the Q hypothesis, but the two are strongly connected with each other </a:t>
            </a:r>
          </a:p>
        </p:txBody>
      </p:sp>
      <p:sp>
        <p:nvSpPr>
          <p:cNvPr id="4" name="Slide Number Placeholder 3"/>
          <p:cNvSpPr>
            <a:spLocks noGrp="1"/>
          </p:cNvSpPr>
          <p:nvPr>
            <p:ph type="sldNum" sz="quarter" idx="5"/>
          </p:nvPr>
        </p:nvSpPr>
        <p:spPr/>
        <p:txBody>
          <a:bodyPr/>
          <a:lstStyle/>
          <a:p>
            <a:fld id="{F10D4D05-174F-4F59-A924-A0FF219BD04D}" type="slidenum">
              <a:rPr lang="en-US" smtClean="0"/>
              <a:t>30</a:t>
            </a:fld>
            <a:endParaRPr lang="en-US"/>
          </a:p>
        </p:txBody>
      </p:sp>
    </p:spTree>
    <p:extLst>
      <p:ext uri="{BB962C8B-B14F-4D97-AF65-F5344CB8AC3E}">
        <p14:creationId xmlns:p14="http://schemas.microsoft.com/office/powerpoint/2010/main" val="31312612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I will go over these briefly, then go back to look at each in turn.</a:t>
            </a:r>
          </a:p>
        </p:txBody>
      </p:sp>
      <p:sp>
        <p:nvSpPr>
          <p:cNvPr id="4" name="Slide Number Placeholder 3"/>
          <p:cNvSpPr>
            <a:spLocks noGrp="1"/>
          </p:cNvSpPr>
          <p:nvPr>
            <p:ph type="sldNum" sz="quarter" idx="5"/>
          </p:nvPr>
        </p:nvSpPr>
        <p:spPr/>
        <p:txBody>
          <a:bodyPr/>
          <a:lstStyle/>
          <a:p>
            <a:fld id="{F10D4D05-174F-4F59-A924-A0FF219BD04D}" type="slidenum">
              <a:rPr lang="en-US" smtClean="0"/>
              <a:t>31</a:t>
            </a:fld>
            <a:endParaRPr lang="en-US"/>
          </a:p>
        </p:txBody>
      </p:sp>
    </p:spTree>
    <p:extLst>
      <p:ext uri="{BB962C8B-B14F-4D97-AF65-F5344CB8AC3E}">
        <p14:creationId xmlns:p14="http://schemas.microsoft.com/office/powerpoint/2010/main" val="34176621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32</a:t>
            </a:fld>
            <a:endParaRPr lang="en-US"/>
          </a:p>
        </p:txBody>
      </p:sp>
    </p:spTree>
    <p:extLst>
      <p:ext uri="{BB962C8B-B14F-4D97-AF65-F5344CB8AC3E}">
        <p14:creationId xmlns:p14="http://schemas.microsoft.com/office/powerpoint/2010/main" val="1163514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three of these are called “Synoptic Gospels”.</a:t>
            </a:r>
          </a:p>
        </p:txBody>
      </p:sp>
      <p:sp>
        <p:nvSpPr>
          <p:cNvPr id="4" name="Slide Number Placeholder 3"/>
          <p:cNvSpPr>
            <a:spLocks noGrp="1"/>
          </p:cNvSpPr>
          <p:nvPr>
            <p:ph type="sldNum" sz="quarter" idx="5"/>
          </p:nvPr>
        </p:nvSpPr>
        <p:spPr/>
        <p:txBody>
          <a:bodyPr/>
          <a:lstStyle/>
          <a:p>
            <a:fld id="{F10D4D05-174F-4F59-A924-A0FF219BD04D}" type="slidenum">
              <a:rPr lang="en-US" smtClean="0"/>
              <a:t>4</a:t>
            </a:fld>
            <a:endParaRPr lang="en-US"/>
          </a:p>
        </p:txBody>
      </p:sp>
    </p:spTree>
    <p:extLst>
      <p:ext uri="{BB962C8B-B14F-4D97-AF65-F5344CB8AC3E}">
        <p14:creationId xmlns:p14="http://schemas.microsoft.com/office/powerpoint/2010/main" val="1773257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33</a:t>
            </a:fld>
            <a:endParaRPr lang="en-US"/>
          </a:p>
        </p:txBody>
      </p:sp>
    </p:spTree>
    <p:extLst>
      <p:ext uri="{BB962C8B-B14F-4D97-AF65-F5344CB8AC3E}">
        <p14:creationId xmlns:p14="http://schemas.microsoft.com/office/powerpoint/2010/main" val="27839319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34</a:t>
            </a:fld>
            <a:endParaRPr lang="en-US"/>
          </a:p>
        </p:txBody>
      </p:sp>
    </p:spTree>
    <p:extLst>
      <p:ext uri="{BB962C8B-B14F-4D97-AF65-F5344CB8AC3E}">
        <p14:creationId xmlns:p14="http://schemas.microsoft.com/office/powerpoint/2010/main" val="4207394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35</a:t>
            </a:fld>
            <a:endParaRPr lang="en-US"/>
          </a:p>
        </p:txBody>
      </p:sp>
    </p:spTree>
    <p:extLst>
      <p:ext uri="{BB962C8B-B14F-4D97-AF65-F5344CB8AC3E}">
        <p14:creationId xmlns:p14="http://schemas.microsoft.com/office/powerpoint/2010/main" val="3973604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19</a:t>
            </a:r>
            <a:r>
              <a:rPr lang="en-US" sz="1400" baseline="30000"/>
              <a:t>th</a:t>
            </a:r>
            <a:r>
              <a:rPr lang="en-US" sz="1400"/>
              <a:t> century philosophical idea of the development from the simple to the complex, a la Darwin (whose ideas were like a bombshell in the broader culture).</a:t>
            </a:r>
          </a:p>
          <a:p>
            <a:endParaRPr lang="en-US" sz="1400"/>
          </a:p>
          <a:p>
            <a:r>
              <a:rPr lang="en-US" sz="1400"/>
              <a:t>The simple is smaller or shoreter.  The more complex is larger or longer.</a:t>
            </a:r>
          </a:p>
          <a:p>
            <a:endParaRPr lang="en-US" sz="1400"/>
          </a:p>
          <a:p>
            <a:r>
              <a:rPr lang="en-US" sz="1400"/>
              <a:t>Thje idea that the grammatically improved texts of </a:t>
            </a:r>
            <a:r>
              <a:rPr lang="en-US" sz="1600" i="1">
                <a:effectLst/>
                <a:latin typeface="Times New Roman" panose="02020603050405020304" pitchFamily="18" charset="0"/>
                <a:ea typeface="Calibri" panose="020F0502020204030204" pitchFamily="34" charset="0"/>
                <a:cs typeface="Times New Roman" panose="02020603050405020304" pitchFamily="18" charset="0"/>
              </a:rPr>
              <a:t>Matthew</a:t>
            </a:r>
            <a:r>
              <a:rPr lang="en-US" sz="1600">
                <a:effectLst/>
                <a:latin typeface="Arial" panose="020B0604020202020204" pitchFamily="34" charset="0"/>
                <a:ea typeface="Calibri" panose="020F0502020204030204" pitchFamily="34" charset="0"/>
                <a:cs typeface="Times New Roman" panose="02020603050405020304" pitchFamily="18" charset="0"/>
              </a:rPr>
              <a:t> and </a:t>
            </a:r>
            <a:r>
              <a:rPr lang="en-US" sz="1600" i="1">
                <a:effectLst/>
                <a:latin typeface="Times New Roman" panose="02020603050405020304" pitchFamily="18" charset="0"/>
                <a:ea typeface="Calibri" panose="020F0502020204030204" pitchFamily="34" charset="0"/>
                <a:cs typeface="Times New Roman" panose="02020603050405020304" pitchFamily="18" charset="0"/>
              </a:rPr>
              <a:t>Luke</a:t>
            </a:r>
            <a:r>
              <a:rPr lang="en-US" sz="1600">
                <a:effectLst/>
                <a:latin typeface="Arial" panose="020B0604020202020204" pitchFamily="34" charset="0"/>
                <a:ea typeface="Calibri" panose="020F0502020204030204" pitchFamily="34" charset="0"/>
                <a:cs typeface="Times New Roman" panose="02020603050405020304" pitchFamily="18" charset="0"/>
              </a:rPr>
              <a:t> come after </a:t>
            </a:r>
            <a:r>
              <a:rPr lang="en-US" sz="1600" i="1">
                <a:effectLst/>
                <a:latin typeface="Times New Roman" panose="02020603050405020304" pitchFamily="18" charset="0"/>
                <a:ea typeface="Calibri" panose="020F0502020204030204" pitchFamily="34" charset="0"/>
                <a:cs typeface="Times New Roman" panose="02020603050405020304" pitchFamily="18" charset="0"/>
              </a:rPr>
              <a:t>Mark</a:t>
            </a:r>
            <a:r>
              <a:rPr lang="en-US" sz="1600">
                <a:effectLst/>
                <a:latin typeface="Arial" panose="020B0604020202020204" pitchFamily="34" charset="0"/>
                <a:ea typeface="Calibri" panose="020F0502020204030204" pitchFamily="34" charset="0"/>
                <a:cs typeface="Times New Roman" panose="02020603050405020304" pitchFamily="18" charset="0"/>
              </a:rPr>
              <a:t> is in accord with the nineteenth century theory of progress, according to which there is a tendency for things to get better, not worse; more sophisticated, not more simple.</a:t>
            </a:r>
          </a:p>
          <a:p>
            <a:endParaRPr lang="en-US" sz="1600">
              <a:effectLst/>
              <a:latin typeface="Arial" panose="020B0604020202020204" pitchFamily="34" charset="0"/>
              <a:cs typeface="Times New Roman" panose="02020603050405020304" pitchFamily="18" charset="0"/>
            </a:endParaRPr>
          </a:p>
          <a:p>
            <a:r>
              <a:rPr lang="en-US" sz="1600">
                <a:effectLst/>
                <a:latin typeface="Arial" panose="020B0604020202020204" pitchFamily="34" charset="0"/>
                <a:cs typeface="Times New Roman" panose="02020603050405020304" pitchFamily="18" charset="0"/>
              </a:rPr>
              <a:t>Once you decide that </a:t>
            </a:r>
            <a:r>
              <a:rPr lang="en-US" sz="1600" i="1">
                <a:effectLst/>
                <a:latin typeface="Times New Roman" panose="02020603050405020304" pitchFamily="18" charset="0"/>
                <a:ea typeface="Calibri" panose="020F0502020204030204" pitchFamily="34" charset="0"/>
                <a:cs typeface="Times New Roman" panose="02020603050405020304" pitchFamily="18" charset="0"/>
              </a:rPr>
              <a:t>Mark</a:t>
            </a:r>
            <a:r>
              <a:rPr lang="en-US" sz="1600">
                <a:effectLst/>
                <a:latin typeface="Arial" panose="020B0604020202020204" pitchFamily="34" charset="0"/>
                <a:ea typeface="Calibri" panose="020F0502020204030204" pitchFamily="34" charset="0"/>
                <a:cs typeface="Times New Roman" panose="02020603050405020304" pitchFamily="18" charset="0"/>
              </a:rPr>
              <a:t> came first — </a:t>
            </a:r>
            <a:r>
              <a:rPr lang="en-US" sz="1600">
                <a:effectLst/>
                <a:latin typeface="Arial" panose="020B0604020202020204" pitchFamily="34" charset="0"/>
                <a:ea typeface="Calibri" panose="020F0502020204030204" pitchFamily="34" charset="0"/>
              </a:rPr>
              <a:t>deciding </a:t>
            </a:r>
            <a:r>
              <a:rPr lang="en-US" sz="1600" i="1">
                <a:effectLst/>
                <a:latin typeface="Times New Roman" panose="02020603050405020304" pitchFamily="18" charset="0"/>
                <a:ea typeface="Calibri" panose="020F0502020204030204" pitchFamily="34" charset="0"/>
              </a:rPr>
              <a:t>a priori </a:t>
            </a:r>
            <a:r>
              <a:rPr lang="en-US" sz="1600">
                <a:effectLst/>
                <a:latin typeface="Arial" panose="020B0604020202020204" pitchFamily="34" charset="0"/>
                <a:ea typeface="Calibri" panose="020F0502020204030204" pitchFamily="34" charset="0"/>
              </a:rPr>
              <a:t>to use Darwinian thinking as the guiding light in biblical interpretation — you </a:t>
            </a:r>
            <a:r>
              <a:rPr lang="en-US" sz="1600" i="1">
                <a:effectLst/>
                <a:latin typeface="Times New Roman" panose="02020603050405020304" pitchFamily="18" charset="0"/>
                <a:ea typeface="Calibri" panose="020F0502020204030204" pitchFamily="34" charset="0"/>
              </a:rPr>
              <a:t>de facto</a:t>
            </a:r>
            <a:r>
              <a:rPr lang="en-US" sz="1600">
                <a:effectLst/>
                <a:latin typeface="Arial" panose="020B0604020202020204" pitchFamily="34" charset="0"/>
                <a:ea typeface="Calibri" panose="020F0502020204030204" pitchFamily="34" charset="0"/>
              </a:rPr>
              <a:t> reject the unanimous reports of early Christian writers that </a:t>
            </a:r>
            <a:r>
              <a:rPr lang="en-US" sz="1600" i="1">
                <a:effectLst/>
                <a:latin typeface="Times New Roman" panose="02020603050405020304" pitchFamily="18" charset="0"/>
                <a:ea typeface="Calibri" panose="020F0502020204030204" pitchFamily="34" charset="0"/>
                <a:cs typeface="Times New Roman" panose="02020603050405020304" pitchFamily="18" charset="0"/>
              </a:rPr>
              <a:t>Matthew</a:t>
            </a:r>
            <a:r>
              <a:rPr lang="en-US" sz="1600">
                <a:effectLst/>
                <a:latin typeface="Arial" panose="020B0604020202020204" pitchFamily="34" charset="0"/>
                <a:ea typeface="Calibri" panose="020F0502020204030204" pitchFamily="34" charset="0"/>
              </a:rPr>
              <a:t> came first, as well as internal literary evidence that </a:t>
            </a:r>
            <a:r>
              <a:rPr lang="en-US" sz="1600" i="1">
                <a:effectLst/>
                <a:latin typeface="Times New Roman" panose="02020603050405020304" pitchFamily="18" charset="0"/>
                <a:ea typeface="Calibri" panose="020F0502020204030204" pitchFamily="34" charset="0"/>
                <a:cs typeface="Times New Roman" panose="02020603050405020304" pitchFamily="18" charset="0"/>
              </a:rPr>
              <a:t>Matthew</a:t>
            </a:r>
            <a:r>
              <a:rPr lang="en-US" sz="1600">
                <a:effectLst/>
                <a:latin typeface="Arial" panose="020B0604020202020204" pitchFamily="34" charset="0"/>
                <a:ea typeface="Calibri" panose="020F0502020204030204" pitchFamily="34" charset="0"/>
              </a:rPr>
              <a:t> came first.  Hence, the compositional relationship between the Gospels becomes a “problem.”</a:t>
            </a:r>
            <a:endParaRPr lang="en-US" sz="1400"/>
          </a:p>
        </p:txBody>
      </p:sp>
      <p:sp>
        <p:nvSpPr>
          <p:cNvPr id="4" name="Slide Number Placeholder 3"/>
          <p:cNvSpPr>
            <a:spLocks noGrp="1"/>
          </p:cNvSpPr>
          <p:nvPr>
            <p:ph type="sldNum" sz="quarter" idx="5"/>
          </p:nvPr>
        </p:nvSpPr>
        <p:spPr/>
        <p:txBody>
          <a:bodyPr/>
          <a:lstStyle/>
          <a:p>
            <a:fld id="{F10D4D05-174F-4F59-A924-A0FF219BD04D}" type="slidenum">
              <a:rPr lang="en-US" smtClean="0"/>
              <a:t>36</a:t>
            </a:fld>
            <a:endParaRPr lang="en-US"/>
          </a:p>
        </p:txBody>
      </p:sp>
    </p:spTree>
    <p:extLst>
      <p:ext uri="{BB962C8B-B14F-4D97-AF65-F5344CB8AC3E}">
        <p14:creationId xmlns:p14="http://schemas.microsoft.com/office/powerpoint/2010/main" val="41743611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a:t>11 different reconstructions of Q – with not a single verse of Matthew present in all of them.</a:t>
            </a:r>
          </a:p>
          <a:p>
            <a:endParaRPr lang="en-US" sz="140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No fragment of manuscript. </a:t>
            </a:r>
            <a:r>
              <a:rPr lang="en-US" sz="1600">
                <a:solidFill>
                  <a:srgbClr val="202122"/>
                </a:solidFill>
                <a:effectLst/>
                <a:latin typeface="Arial" panose="020B0604020202020204" pitchFamily="34" charset="0"/>
                <a:ea typeface="Calibri" panose="020F0502020204030204" pitchFamily="34" charset="0"/>
                <a:cs typeface="Arial" panose="020B0604020202020204" pitchFamily="34" charset="0"/>
              </a:rPr>
              <a:t>Christians developed a passion, from day 1, for copying and distributing Scripture.  If Q ever existed, it is quite odd that not a single page of it has ever turned up.</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endParaRPr lang="en-US" sz="1400"/>
          </a:p>
          <a:p>
            <a:r>
              <a:rPr lang="en-US" sz="1400"/>
              <a:t>The reconstructfions of Q don’t look like a gospel.  </a:t>
            </a:r>
          </a:p>
          <a:p>
            <a:endParaRPr lang="en-US" sz="140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202122"/>
                </a:solidFill>
                <a:effectLst/>
                <a:latin typeface="Arial" panose="020B0604020202020204" pitchFamily="34" charset="0"/>
                <a:ea typeface="Calibri" panose="020F0502020204030204" pitchFamily="34" charset="0"/>
                <a:cs typeface="Arial" panose="020B0604020202020204" pitchFamily="34" charset="0"/>
              </a:rPr>
              <a:t>They don't include an account of Jesus' death and resurrection.  But from the earliest Christian writings, we see a strong emphasis on precisely the element that the hypothetical Q omits: Jesus' death and resurrection.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rgbClr val="202122"/>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202122"/>
                </a:solidFill>
                <a:effectLst/>
                <a:latin typeface="Arial" panose="020B0604020202020204" pitchFamily="34" charset="0"/>
                <a:ea typeface="Calibri" panose="020F0502020204030204" pitchFamily="34" charset="0"/>
                <a:cs typeface="Arial" panose="020B0604020202020204" pitchFamily="34" charset="0"/>
              </a:rPr>
              <a:t>There is a difference between MISSING and HYPOTHETICAL.  The BBC didn’t save its earliest episodes of Dr. Who—but we know from many sources that they existed.</a:t>
            </a:r>
            <a:br>
              <a:rPr lang="en-US" sz="1600">
                <a:solidFill>
                  <a:srgbClr val="202122"/>
                </a:solidFill>
                <a:effectLst/>
                <a:latin typeface="Arial" panose="020B0604020202020204" pitchFamily="34" charset="0"/>
                <a:ea typeface="Calibri" panose="020F0502020204030204" pitchFamily="34" charset="0"/>
                <a:cs typeface="Arial" panose="020B0604020202020204" pitchFamily="34" charset="0"/>
              </a:rPr>
            </a:br>
            <a:br>
              <a:rPr lang="en-US" sz="1600">
                <a:solidFill>
                  <a:srgbClr val="202122"/>
                </a:solidFill>
                <a:effectLst/>
                <a:latin typeface="Arial" panose="020B0604020202020204" pitchFamily="34" charset="0"/>
                <a:ea typeface="Calibri" panose="020F0502020204030204" pitchFamily="34" charset="0"/>
                <a:cs typeface="Arial" panose="020B0604020202020204" pitchFamily="34" charset="0"/>
              </a:rPr>
            </a:br>
            <a:r>
              <a:rPr lang="en-US" sz="1600">
                <a:solidFill>
                  <a:srgbClr val="202122"/>
                </a:solidFill>
                <a:effectLst/>
                <a:latin typeface="Arial" panose="020B0604020202020204" pitchFamily="34" charset="0"/>
                <a:ea typeface="Calibri" panose="020F0502020204030204" pitchFamily="34" charset="0"/>
                <a:cs typeface="Arial" panose="020B0604020202020204" pitchFamily="34" charset="0"/>
              </a:rPr>
              <a:t>There is not the first ancient HINT that Q ever existed.  It exists only in the minds of 20</a:t>
            </a:r>
            <a:r>
              <a:rPr lang="en-US" sz="1600" baseline="30000">
                <a:solidFill>
                  <a:srgbClr val="202122"/>
                </a:solidFill>
                <a:effectLst/>
                <a:latin typeface="Arial" panose="020B0604020202020204" pitchFamily="34" charset="0"/>
                <a:ea typeface="Calibri" panose="020F0502020204030204" pitchFamily="34" charset="0"/>
                <a:cs typeface="Arial" panose="020B0604020202020204" pitchFamily="34" charset="0"/>
              </a:rPr>
              <a:t>th</a:t>
            </a:r>
            <a:r>
              <a:rPr lang="en-US" sz="1600">
                <a:solidFill>
                  <a:srgbClr val="202122"/>
                </a:solidFill>
                <a:effectLst/>
                <a:latin typeface="Arial" panose="020B0604020202020204" pitchFamily="34" charset="0"/>
                <a:ea typeface="Calibri" panose="020F0502020204030204" pitchFamily="34" charset="0"/>
                <a:cs typeface="Arial" panose="020B0604020202020204" pitchFamily="34" charset="0"/>
              </a:rPr>
              <a:t> and 21</a:t>
            </a:r>
            <a:r>
              <a:rPr lang="en-US" sz="1600" baseline="30000">
                <a:solidFill>
                  <a:srgbClr val="202122"/>
                </a:solidFill>
                <a:effectLst/>
                <a:latin typeface="Arial" panose="020B0604020202020204" pitchFamily="34" charset="0"/>
                <a:ea typeface="Calibri" panose="020F0502020204030204" pitchFamily="34" charset="0"/>
                <a:cs typeface="Arial" panose="020B0604020202020204" pitchFamily="34" charset="0"/>
              </a:rPr>
              <a:t>st</a:t>
            </a:r>
            <a:r>
              <a:rPr lang="en-US" sz="1600">
                <a:solidFill>
                  <a:srgbClr val="202122"/>
                </a:solidFill>
                <a:effectLst/>
                <a:latin typeface="Arial" panose="020B0604020202020204" pitchFamily="34" charset="0"/>
                <a:ea typeface="Calibri" panose="020F0502020204030204" pitchFamily="34" charset="0"/>
                <a:cs typeface="Arial" panose="020B0604020202020204" pitchFamily="34" charset="0"/>
              </a:rPr>
              <a:t> century writers.</a:t>
            </a:r>
            <a:endParaRPr lang="en-US" sz="16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0D4D05-174F-4F59-A924-A0FF219BD04D}" type="slidenum">
              <a:rPr lang="en-US" smtClean="0"/>
              <a:t>37</a:t>
            </a:fld>
            <a:endParaRPr lang="en-US"/>
          </a:p>
        </p:txBody>
      </p:sp>
    </p:spTree>
    <p:extLst>
      <p:ext uri="{BB962C8B-B14F-4D97-AF65-F5344CB8AC3E}">
        <p14:creationId xmlns:p14="http://schemas.microsoft.com/office/powerpoint/2010/main" val="1529886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There is quite a lot of this.</a:t>
            </a:r>
          </a:p>
        </p:txBody>
      </p:sp>
      <p:sp>
        <p:nvSpPr>
          <p:cNvPr id="4" name="Slide Number Placeholder 3"/>
          <p:cNvSpPr>
            <a:spLocks noGrp="1"/>
          </p:cNvSpPr>
          <p:nvPr>
            <p:ph type="sldNum" sz="quarter" idx="5"/>
          </p:nvPr>
        </p:nvSpPr>
        <p:spPr/>
        <p:txBody>
          <a:bodyPr/>
          <a:lstStyle/>
          <a:p>
            <a:fld id="{F10D4D05-174F-4F59-A924-A0FF219BD04D}" type="slidenum">
              <a:rPr lang="en-US" smtClean="0"/>
              <a:t>38</a:t>
            </a:fld>
            <a:endParaRPr lang="en-US"/>
          </a:p>
        </p:txBody>
      </p:sp>
    </p:spTree>
    <p:extLst>
      <p:ext uri="{BB962C8B-B14F-4D97-AF65-F5344CB8AC3E}">
        <p14:creationId xmlns:p14="http://schemas.microsoft.com/office/powerpoint/2010/main" val="5531969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Papias lived in Ephesus, and got to hear stories told by the Apostle John.  He was at the same distance to the life of Jesus as I am to World War 2, having heard my father’s eyewitness stories of events during WW2 in Europe.</a:t>
            </a:r>
          </a:p>
          <a:p>
            <a:endParaRPr lang="en-US" sz="1600"/>
          </a:p>
          <a:p>
            <a:r>
              <a:rPr lang="en-US" sz="1600"/>
              <a:t>He said that Mark was not an eyewitness to the life of Jesus…but wrote down Peter’s memories of his time with Jesus.</a:t>
            </a:r>
          </a:p>
          <a:p>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39</a:t>
            </a:fld>
            <a:endParaRPr lang="en-US"/>
          </a:p>
        </p:txBody>
      </p:sp>
    </p:spTree>
    <p:extLst>
      <p:ext uri="{BB962C8B-B14F-4D97-AF65-F5344CB8AC3E}">
        <p14:creationId xmlns:p14="http://schemas.microsoft.com/office/powerpoint/2010/main" val="263244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Born in Smyrna, and sat under the teaching of those who had heard John’s stories first hand.</a:t>
            </a:r>
          </a:p>
          <a:p>
            <a:endParaRPr lang="en-US" sz="1600"/>
          </a:p>
          <a:p>
            <a:r>
              <a:rPr lang="en-US" sz="1600"/>
              <a:t>Matthew came first, then Mark and Luke, and last of all John.</a:t>
            </a:r>
          </a:p>
        </p:txBody>
      </p:sp>
      <p:sp>
        <p:nvSpPr>
          <p:cNvPr id="4" name="Slide Number Placeholder 3"/>
          <p:cNvSpPr>
            <a:spLocks noGrp="1"/>
          </p:cNvSpPr>
          <p:nvPr>
            <p:ph type="sldNum" sz="quarter" idx="5"/>
          </p:nvPr>
        </p:nvSpPr>
        <p:spPr/>
        <p:txBody>
          <a:bodyPr/>
          <a:lstStyle/>
          <a:p>
            <a:fld id="{F10D4D05-174F-4F59-A924-A0FF219BD04D}" type="slidenum">
              <a:rPr lang="en-US" smtClean="0"/>
              <a:t>40</a:t>
            </a:fld>
            <a:endParaRPr lang="en-US"/>
          </a:p>
        </p:txBody>
      </p:sp>
    </p:spTree>
    <p:extLst>
      <p:ext uri="{BB962C8B-B14F-4D97-AF65-F5344CB8AC3E}">
        <p14:creationId xmlns:p14="http://schemas.microsoft.com/office/powerpoint/2010/main" val="2304491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Translations published in Italy.</a:t>
            </a:r>
          </a:p>
          <a:p>
            <a:endParaRPr lang="en-US" sz="1600"/>
          </a:p>
          <a:p>
            <a:r>
              <a:rPr lang="en-US" sz="1600"/>
              <a:t>Peter was asked to give some talks in Rome, and Mark recorded the talks.  Peter authorized the broader publication of Mark’s transcript of his talks.</a:t>
            </a:r>
          </a:p>
          <a:p>
            <a:endParaRPr lang="en-US" sz="1600"/>
          </a:p>
          <a:p>
            <a:r>
              <a:rPr lang="en-US" sz="1600"/>
              <a:t>After Peter died, Mark left for Alexandria to plant a church there.</a:t>
            </a:r>
            <a:br>
              <a:rPr lang="en-US" sz="1600"/>
            </a:br>
            <a:br>
              <a:rPr lang="en-US" sz="1600"/>
            </a:br>
            <a:r>
              <a:rPr lang="en-US" sz="1600"/>
              <a:t>John’s gospel was produced last.</a:t>
            </a:r>
          </a:p>
        </p:txBody>
      </p:sp>
      <p:sp>
        <p:nvSpPr>
          <p:cNvPr id="4" name="Slide Number Placeholder 3"/>
          <p:cNvSpPr>
            <a:spLocks noGrp="1"/>
          </p:cNvSpPr>
          <p:nvPr>
            <p:ph type="sldNum" sz="quarter" idx="5"/>
          </p:nvPr>
        </p:nvSpPr>
        <p:spPr/>
        <p:txBody>
          <a:bodyPr/>
          <a:lstStyle/>
          <a:p>
            <a:fld id="{F10D4D05-174F-4F59-A924-A0FF219BD04D}" type="slidenum">
              <a:rPr lang="en-US" smtClean="0"/>
              <a:t>41</a:t>
            </a:fld>
            <a:endParaRPr lang="en-US"/>
          </a:p>
        </p:txBody>
      </p:sp>
    </p:spTree>
    <p:extLst>
      <p:ext uri="{BB962C8B-B14F-4D97-AF65-F5344CB8AC3E}">
        <p14:creationId xmlns:p14="http://schemas.microsoft.com/office/powerpoint/2010/main" val="2500859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From Egypt.</a:t>
            </a:r>
          </a:p>
          <a:p>
            <a:endParaRPr lang="en-US" sz="1600"/>
          </a:p>
          <a:p>
            <a:r>
              <a:rPr lang="en-US" sz="1600"/>
              <a:t>Matthew and Luke composed first.</a:t>
            </a:r>
          </a:p>
          <a:p>
            <a:endParaRPr lang="en-US" sz="1600"/>
          </a:p>
          <a:p>
            <a:r>
              <a:rPr lang="en-US" sz="1600"/>
              <a:t>Peter gave talks in Rome to influential Christians, and to members of Caesar’s Praetorian Guard, and the believers there agitated for Mark to circulate the transcripts.  Peter neither forbade nor promoted the broader publication of his talks.</a:t>
            </a:r>
          </a:p>
        </p:txBody>
      </p:sp>
      <p:sp>
        <p:nvSpPr>
          <p:cNvPr id="4" name="Slide Number Placeholder 3"/>
          <p:cNvSpPr>
            <a:spLocks noGrp="1"/>
          </p:cNvSpPr>
          <p:nvPr>
            <p:ph type="sldNum" sz="quarter" idx="5"/>
          </p:nvPr>
        </p:nvSpPr>
        <p:spPr/>
        <p:txBody>
          <a:bodyPr/>
          <a:lstStyle/>
          <a:p>
            <a:fld id="{F10D4D05-174F-4F59-A924-A0FF219BD04D}" type="slidenum">
              <a:rPr lang="en-US" smtClean="0"/>
              <a:t>42</a:t>
            </a:fld>
            <a:endParaRPr lang="en-US"/>
          </a:p>
        </p:txBody>
      </p:sp>
    </p:spTree>
    <p:extLst>
      <p:ext uri="{BB962C8B-B14F-4D97-AF65-F5344CB8AC3E}">
        <p14:creationId xmlns:p14="http://schemas.microsoft.com/office/powerpoint/2010/main" val="1236592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“Synoptic” means “to give an account of events from THE SAME POINT OF VIEW.”</a:t>
            </a:r>
          </a:p>
        </p:txBody>
      </p:sp>
      <p:sp>
        <p:nvSpPr>
          <p:cNvPr id="4" name="Slide Number Placeholder 3"/>
          <p:cNvSpPr>
            <a:spLocks noGrp="1"/>
          </p:cNvSpPr>
          <p:nvPr>
            <p:ph type="sldNum" sz="quarter" idx="5"/>
          </p:nvPr>
        </p:nvSpPr>
        <p:spPr/>
        <p:txBody>
          <a:bodyPr/>
          <a:lstStyle/>
          <a:p>
            <a:fld id="{F10D4D05-174F-4F59-A924-A0FF219BD04D}" type="slidenum">
              <a:rPr lang="en-US" smtClean="0"/>
              <a:t>5</a:t>
            </a:fld>
            <a:endParaRPr lang="en-US"/>
          </a:p>
        </p:txBody>
      </p:sp>
    </p:spTree>
    <p:extLst>
      <p:ext uri="{BB962C8B-B14F-4D97-AF65-F5344CB8AC3E}">
        <p14:creationId xmlns:p14="http://schemas.microsoft.com/office/powerpoint/2010/main" val="6399907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Origen originally from Egypt, but relocated to Caesarea…and helped it to become a center of early Christian training.</a:t>
            </a:r>
          </a:p>
          <a:p>
            <a:endParaRPr lang="en-US" sz="1600"/>
          </a:p>
          <a:p>
            <a:r>
              <a:rPr lang="en-US" sz="1600"/>
              <a:t>There are four and only four gospels, the first written by the tax collector Matthew…who published it for the believers from Judaism.</a:t>
            </a:r>
          </a:p>
          <a:p>
            <a:endParaRPr lang="en-US" sz="1600"/>
          </a:p>
          <a:p>
            <a:r>
              <a:rPr lang="en-US" sz="1600"/>
              <a:t>Second, Mark.  Then Luke—</a:t>
            </a:r>
            <a:r>
              <a:rPr lang="en-US" sz="1600" b="0" i="1" baseline="0">
                <a:latin typeface="Times New Roman" panose="02020603050405020304" pitchFamily="18" charset="0"/>
              </a:rPr>
              <a:t>composed for those from the Gentiles</a:t>
            </a:r>
            <a:r>
              <a:rPr lang="en-US" sz="1600"/>
              <a:t>—and finally John’s.</a:t>
            </a:r>
          </a:p>
        </p:txBody>
      </p:sp>
      <p:sp>
        <p:nvSpPr>
          <p:cNvPr id="4" name="Slide Number Placeholder 3"/>
          <p:cNvSpPr>
            <a:spLocks noGrp="1"/>
          </p:cNvSpPr>
          <p:nvPr>
            <p:ph type="sldNum" sz="quarter" idx="5"/>
          </p:nvPr>
        </p:nvSpPr>
        <p:spPr/>
        <p:txBody>
          <a:bodyPr/>
          <a:lstStyle/>
          <a:p>
            <a:fld id="{F10D4D05-174F-4F59-A924-A0FF219BD04D}" type="slidenum">
              <a:rPr lang="en-US" smtClean="0"/>
              <a:t>43</a:t>
            </a:fld>
            <a:endParaRPr lang="en-US"/>
          </a:p>
        </p:txBody>
      </p:sp>
    </p:spTree>
    <p:extLst>
      <p:ext uri="{BB962C8B-B14F-4D97-AF65-F5344CB8AC3E}">
        <p14:creationId xmlns:p14="http://schemas.microsoft.com/office/powerpoint/2010/main" val="2594775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Also from Caesarea, on the coast of Palestine.</a:t>
            </a:r>
          </a:p>
          <a:p>
            <a:endParaRPr lang="en-US" sz="1600"/>
          </a:p>
          <a:p>
            <a:r>
              <a:rPr lang="en-US" sz="1600"/>
              <a:t>Mark did not originally intend to circulate Peter’s talks.  But there was such huge interest in the Christian community that he released it to be duplicated and circulated.</a:t>
            </a:r>
          </a:p>
          <a:p>
            <a:endParaRPr lang="en-US" sz="1600"/>
          </a:p>
          <a:p>
            <a:r>
              <a:rPr lang="en-US" sz="1600"/>
              <a:t>Mark was the first to be sent to plant a church in Egypt.</a:t>
            </a:r>
          </a:p>
        </p:txBody>
      </p:sp>
      <p:sp>
        <p:nvSpPr>
          <p:cNvPr id="4" name="Slide Number Placeholder 3"/>
          <p:cNvSpPr>
            <a:spLocks noGrp="1"/>
          </p:cNvSpPr>
          <p:nvPr>
            <p:ph type="sldNum" sz="quarter" idx="5"/>
          </p:nvPr>
        </p:nvSpPr>
        <p:spPr/>
        <p:txBody>
          <a:bodyPr/>
          <a:lstStyle/>
          <a:p>
            <a:fld id="{F10D4D05-174F-4F59-A924-A0FF219BD04D}" type="slidenum">
              <a:rPr lang="en-US" smtClean="0"/>
              <a:t>44</a:t>
            </a:fld>
            <a:endParaRPr lang="en-US"/>
          </a:p>
        </p:txBody>
      </p:sp>
    </p:spTree>
    <p:extLst>
      <p:ext uri="{BB962C8B-B14F-4D97-AF65-F5344CB8AC3E}">
        <p14:creationId xmlns:p14="http://schemas.microsoft.com/office/powerpoint/2010/main" val="1902069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From North Africa – modern day Algeria.</a:t>
            </a:r>
          </a:p>
          <a:p>
            <a:endParaRPr lang="en-US" sz="1600"/>
          </a:p>
          <a:p>
            <a:r>
              <a:rPr lang="en-US" sz="1600"/>
              <a:t>Gospels were composed in this order:  Matthew, Mark, Luke, John.</a:t>
            </a:r>
          </a:p>
          <a:p>
            <a:endParaRPr lang="en-US" sz="1600"/>
          </a:p>
          <a:p>
            <a:r>
              <a:rPr lang="en-US" sz="1600"/>
              <a:t>A broad consensus of writers from:</a:t>
            </a:r>
          </a:p>
          <a:p>
            <a:pPr marL="742950" lvl="1" indent="-285750">
              <a:buFont typeface="Arial" panose="020B0604020202020204" pitchFamily="34" charset="0"/>
              <a:buChar char="•"/>
            </a:pPr>
            <a:r>
              <a:rPr lang="en-US" sz="1600"/>
              <a:t>Italy</a:t>
            </a:r>
          </a:p>
          <a:p>
            <a:pPr marL="742950" lvl="1" indent="-285750">
              <a:buFont typeface="Arial" panose="020B0604020202020204" pitchFamily="34" charset="0"/>
              <a:buChar char="•"/>
            </a:pPr>
            <a:r>
              <a:rPr lang="en-US" sz="1600"/>
              <a:t>North Africa</a:t>
            </a:r>
          </a:p>
          <a:p>
            <a:pPr marL="742950" lvl="1" indent="-285750">
              <a:buFont typeface="Arial" panose="020B0604020202020204" pitchFamily="34" charset="0"/>
              <a:buChar char="•"/>
            </a:pPr>
            <a:r>
              <a:rPr lang="en-US" sz="1600"/>
              <a:t>Egypt</a:t>
            </a:r>
          </a:p>
          <a:p>
            <a:pPr marL="742950" lvl="1" indent="-285750">
              <a:buFont typeface="Arial" panose="020B0604020202020204" pitchFamily="34" charset="0"/>
              <a:buChar char="•"/>
            </a:pPr>
            <a:r>
              <a:rPr lang="en-US" sz="1600"/>
              <a:t>The Aegean basin dominated by Greece.</a:t>
            </a:r>
          </a:p>
          <a:p>
            <a:pPr marL="742950" lvl="1" indent="-285750">
              <a:buFont typeface="Arial" panose="020B0604020202020204" pitchFamily="34" charset="0"/>
              <a:buChar char="•"/>
            </a:pPr>
            <a:endParaRPr lang="en-US" sz="1600"/>
          </a:p>
          <a:p>
            <a:pPr marL="0" lvl="0" indent="0">
              <a:buFont typeface="Arial" panose="020B0604020202020204" pitchFamily="34" charset="0"/>
              <a:buNone/>
            </a:pPr>
            <a:r>
              <a:rPr lang="en-US" sz="1600"/>
              <a:t>…with knowledge passed from master to disciple.  If we are to take seriously ANY histsorical accounts from ancient times, e.g.</a:t>
            </a:r>
          </a:p>
          <a:p>
            <a:pPr marL="742950" lvl="1" indent="-285750">
              <a:buFont typeface="Arial" panose="020B0604020202020204" pitchFamily="34" charset="0"/>
              <a:buChar char="•"/>
            </a:pPr>
            <a:r>
              <a:rPr lang="en-US" sz="1600"/>
              <a:t>Life and deeds of Socrates, Alexander the Great, Julius Caesar</a:t>
            </a:r>
          </a:p>
          <a:p>
            <a:pPr marL="742950" lvl="1" indent="-285750">
              <a:buFont typeface="Arial" panose="020B0604020202020204" pitchFamily="34" charset="0"/>
              <a:buChar char="•"/>
            </a:pPr>
            <a:r>
              <a:rPr lang="en-US" sz="1600"/>
              <a:t>The invasion of Greece by the Persians at the Battle of Marathon and the pass as Thermopylae</a:t>
            </a:r>
          </a:p>
          <a:p>
            <a:pPr marL="742950" lvl="1" indent="-285750">
              <a:buFont typeface="Arial" panose="020B0604020202020204" pitchFamily="34" charset="0"/>
              <a:buChar char="•"/>
            </a:pPr>
            <a:r>
              <a:rPr lang="en-US" sz="1600"/>
              <a:t>The great fire of Rome during the reign of Nero</a:t>
            </a:r>
          </a:p>
          <a:p>
            <a:pPr marL="742950" lvl="1" indent="-285750">
              <a:buFont typeface="Arial" panose="020B0604020202020204" pitchFamily="34" charset="0"/>
              <a:buChar char="•"/>
            </a:pPr>
            <a:r>
              <a:rPr lang="en-US" sz="1600"/>
              <a:t>The sack of Rome by the Visigoths in 410</a:t>
            </a:r>
          </a:p>
          <a:p>
            <a:pPr marL="0" lvl="0" indent="0">
              <a:buFont typeface="Arial" panose="020B0604020202020204" pitchFamily="34" charset="0"/>
              <a:buNone/>
            </a:pPr>
            <a:r>
              <a:rPr lang="en-US" sz="1600"/>
              <a:t>…then we must surely take into account this BROAD and DEEP external evidence as to the genesis of our four gospels.</a:t>
            </a:r>
          </a:p>
        </p:txBody>
      </p:sp>
      <p:sp>
        <p:nvSpPr>
          <p:cNvPr id="4" name="Slide Number Placeholder 3"/>
          <p:cNvSpPr>
            <a:spLocks noGrp="1"/>
          </p:cNvSpPr>
          <p:nvPr>
            <p:ph type="sldNum" sz="quarter" idx="5"/>
          </p:nvPr>
        </p:nvSpPr>
        <p:spPr/>
        <p:txBody>
          <a:bodyPr/>
          <a:lstStyle/>
          <a:p>
            <a:fld id="{F10D4D05-174F-4F59-A924-A0FF219BD04D}" type="slidenum">
              <a:rPr lang="en-US" smtClean="0"/>
              <a:t>45</a:t>
            </a:fld>
            <a:endParaRPr lang="en-US"/>
          </a:p>
        </p:txBody>
      </p:sp>
    </p:spTree>
    <p:extLst>
      <p:ext uri="{BB962C8B-B14F-4D97-AF65-F5344CB8AC3E}">
        <p14:creationId xmlns:p14="http://schemas.microsoft.com/office/powerpoint/2010/main" val="189238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46</a:t>
            </a:fld>
            <a:endParaRPr lang="en-US"/>
          </a:p>
        </p:txBody>
      </p:sp>
    </p:spTree>
    <p:extLst>
      <p:ext uri="{BB962C8B-B14F-4D97-AF65-F5344CB8AC3E}">
        <p14:creationId xmlns:p14="http://schemas.microsoft.com/office/powerpoint/2010/main" val="29531542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Even without training, you can say that the first example is older than the second.</a:t>
            </a:r>
          </a:p>
          <a:p>
            <a:endParaRPr lang="en-US" sz="1600"/>
          </a:p>
          <a:p>
            <a:r>
              <a:rPr lang="en-US" sz="1600"/>
              <a:t>You can probably even come up with a date to the nearest century.</a:t>
            </a:r>
          </a:p>
          <a:p>
            <a:endParaRPr lang="en-US" sz="1600"/>
          </a:p>
          <a:p>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47</a:t>
            </a:fld>
            <a:endParaRPr lang="en-US"/>
          </a:p>
        </p:txBody>
      </p:sp>
    </p:spTree>
    <p:extLst>
      <p:ext uri="{BB962C8B-B14F-4D97-AF65-F5344CB8AC3E}">
        <p14:creationId xmlns:p14="http://schemas.microsoft.com/office/powerpoint/2010/main" val="2479567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The long S at the beginning or middle of a word…looks like a calligraphy version of “f”.</a:t>
            </a:r>
          </a:p>
        </p:txBody>
      </p:sp>
      <p:sp>
        <p:nvSpPr>
          <p:cNvPr id="4" name="Slide Number Placeholder 3"/>
          <p:cNvSpPr>
            <a:spLocks noGrp="1"/>
          </p:cNvSpPr>
          <p:nvPr>
            <p:ph type="sldNum" sz="quarter" idx="5"/>
          </p:nvPr>
        </p:nvSpPr>
        <p:spPr/>
        <p:txBody>
          <a:bodyPr/>
          <a:lstStyle/>
          <a:p>
            <a:fld id="{F10D4D05-174F-4F59-A924-A0FF219BD04D}" type="slidenum">
              <a:rPr lang="en-US" smtClean="0"/>
              <a:t>48</a:t>
            </a:fld>
            <a:endParaRPr lang="en-US"/>
          </a:p>
        </p:txBody>
      </p:sp>
    </p:spTree>
    <p:extLst>
      <p:ext uri="{BB962C8B-B14F-4D97-AF65-F5344CB8AC3E}">
        <p14:creationId xmlns:p14="http://schemas.microsoft.com/office/powerpoint/2010/main" val="6381047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Contrast in a single word.</a:t>
            </a:r>
          </a:p>
          <a:p>
            <a:endParaRPr lang="en-US" sz="1600"/>
          </a:p>
          <a:p>
            <a:r>
              <a:rPr lang="en-US" sz="1600"/>
              <a:t>The second is an example of a technical style of writing taught to engineers in the 20</a:t>
            </a:r>
            <a:r>
              <a:rPr lang="en-US" sz="1600" baseline="30000"/>
              <a:t>th</a:t>
            </a:r>
            <a:r>
              <a:rPr lang="en-US" sz="1600"/>
              <a:t> century…for labelling blueprints.</a:t>
            </a:r>
          </a:p>
        </p:txBody>
      </p:sp>
      <p:sp>
        <p:nvSpPr>
          <p:cNvPr id="4" name="Slide Number Placeholder 3"/>
          <p:cNvSpPr>
            <a:spLocks noGrp="1"/>
          </p:cNvSpPr>
          <p:nvPr>
            <p:ph type="sldNum" sz="quarter" idx="5"/>
          </p:nvPr>
        </p:nvSpPr>
        <p:spPr/>
        <p:txBody>
          <a:bodyPr/>
          <a:lstStyle/>
          <a:p>
            <a:fld id="{F10D4D05-174F-4F59-A924-A0FF219BD04D}" type="slidenum">
              <a:rPr lang="en-US" smtClean="0"/>
              <a:t>49</a:t>
            </a:fld>
            <a:endParaRPr lang="en-US"/>
          </a:p>
        </p:txBody>
      </p:sp>
    </p:spTree>
    <p:extLst>
      <p:ext uri="{BB962C8B-B14F-4D97-AF65-F5344CB8AC3E}">
        <p14:creationId xmlns:p14="http://schemas.microsoft.com/office/powerpoint/2010/main" val="39976691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Declaration of Independence.</a:t>
            </a:r>
          </a:p>
        </p:txBody>
      </p:sp>
      <p:sp>
        <p:nvSpPr>
          <p:cNvPr id="4" name="Slide Number Placeholder 3"/>
          <p:cNvSpPr>
            <a:spLocks noGrp="1"/>
          </p:cNvSpPr>
          <p:nvPr>
            <p:ph type="sldNum" sz="quarter" idx="5"/>
          </p:nvPr>
        </p:nvSpPr>
        <p:spPr/>
        <p:txBody>
          <a:bodyPr/>
          <a:lstStyle/>
          <a:p>
            <a:fld id="{F10D4D05-174F-4F59-A924-A0FF219BD04D}" type="slidenum">
              <a:rPr lang="en-US" smtClean="0"/>
              <a:t>50</a:t>
            </a:fld>
            <a:endParaRPr lang="en-US"/>
          </a:p>
        </p:txBody>
      </p:sp>
    </p:spTree>
    <p:extLst>
      <p:ext uri="{BB962C8B-B14F-4D97-AF65-F5344CB8AC3E}">
        <p14:creationId xmlns:p14="http://schemas.microsoft.com/office/powerpoint/2010/main" val="3665871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The US Declaration of War against Britain used only the short S.</a:t>
            </a:r>
          </a:p>
          <a:p>
            <a:endParaRPr lang="en-US" sz="1600"/>
          </a:p>
          <a:p>
            <a:r>
              <a:rPr lang="en-US" sz="1600"/>
              <a:t>You can find a cutoff date later around 1800. </a:t>
            </a:r>
            <a:br>
              <a:rPr lang="en-US" sz="1600"/>
            </a:br>
            <a:br>
              <a:rPr lang="en-US" sz="1600"/>
            </a:br>
            <a:r>
              <a:rPr lang="en-US" sz="1600"/>
              <a:t>Hard for us to imagine in the age of keyboards and emoji.  But through history, literate people were taught that there was a RIGHT way and a WRONG way to write. The took the shape of alphabet characters very seriously. </a:t>
            </a:r>
          </a:p>
          <a:p>
            <a:endParaRPr lang="en-US" sz="1600"/>
          </a:p>
          <a:p>
            <a:r>
              <a:rPr lang="en-US" sz="1600"/>
              <a:t>PALEOGRAPHY has been confirmed as a valid archaeological technique for dating documents.  Confirmed by carbon-14 dating, and other methods.</a:t>
            </a:r>
          </a:p>
        </p:txBody>
      </p:sp>
      <p:sp>
        <p:nvSpPr>
          <p:cNvPr id="4" name="Slide Number Placeholder 3"/>
          <p:cNvSpPr>
            <a:spLocks noGrp="1"/>
          </p:cNvSpPr>
          <p:nvPr>
            <p:ph type="sldNum" sz="quarter" idx="5"/>
          </p:nvPr>
        </p:nvSpPr>
        <p:spPr/>
        <p:txBody>
          <a:bodyPr/>
          <a:lstStyle/>
          <a:p>
            <a:fld id="{F10D4D05-174F-4F59-A924-A0FF219BD04D}" type="slidenum">
              <a:rPr lang="en-US" smtClean="0"/>
              <a:t>51</a:t>
            </a:fld>
            <a:endParaRPr lang="en-US"/>
          </a:p>
        </p:txBody>
      </p:sp>
    </p:spTree>
    <p:extLst>
      <p:ext uri="{BB962C8B-B14F-4D97-AF65-F5344CB8AC3E}">
        <p14:creationId xmlns:p14="http://schemas.microsoft.com/office/powerpoint/2010/main" val="2640054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Came from southern Egypt.</a:t>
            </a:r>
          </a:p>
        </p:txBody>
      </p:sp>
      <p:sp>
        <p:nvSpPr>
          <p:cNvPr id="4" name="Slide Number Placeholder 3"/>
          <p:cNvSpPr>
            <a:spLocks noGrp="1"/>
          </p:cNvSpPr>
          <p:nvPr>
            <p:ph type="sldNum" sz="quarter" idx="5"/>
          </p:nvPr>
        </p:nvSpPr>
        <p:spPr/>
        <p:txBody>
          <a:bodyPr/>
          <a:lstStyle/>
          <a:p>
            <a:fld id="{F10D4D05-174F-4F59-A924-A0FF219BD04D}" type="slidenum">
              <a:rPr lang="en-US" smtClean="0"/>
              <a:t>52</a:t>
            </a:fld>
            <a:endParaRPr lang="en-US"/>
          </a:p>
        </p:txBody>
      </p:sp>
    </p:spTree>
    <p:extLst>
      <p:ext uri="{BB962C8B-B14F-4D97-AF65-F5344CB8AC3E}">
        <p14:creationId xmlns:p14="http://schemas.microsoft.com/office/powerpoint/2010/main" val="3398137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many similarities between MM&amp;L.  There are also some pretty distinct differences between them.</a:t>
            </a:r>
            <a:br>
              <a:rPr lang="en-US"/>
            </a:br>
            <a:br>
              <a:rPr lang="en-US"/>
            </a:br>
            <a:r>
              <a:rPr lang="en-US"/>
              <a:t>The question of how to explain the similarities and differences between them is called “the synoptic problem”</a:t>
            </a:r>
          </a:p>
        </p:txBody>
      </p:sp>
      <p:sp>
        <p:nvSpPr>
          <p:cNvPr id="4" name="Slide Number Placeholder 3"/>
          <p:cNvSpPr>
            <a:spLocks noGrp="1"/>
          </p:cNvSpPr>
          <p:nvPr>
            <p:ph type="sldNum" sz="quarter" idx="5"/>
          </p:nvPr>
        </p:nvSpPr>
        <p:spPr/>
        <p:txBody>
          <a:bodyPr/>
          <a:lstStyle/>
          <a:p>
            <a:fld id="{F10D4D05-174F-4F59-A924-A0FF219BD04D}" type="slidenum">
              <a:rPr lang="en-US" smtClean="0"/>
              <a:t>6</a:t>
            </a:fld>
            <a:endParaRPr lang="en-US"/>
          </a:p>
        </p:txBody>
      </p:sp>
    </p:spTree>
    <p:extLst>
      <p:ext uri="{BB962C8B-B14F-4D97-AF65-F5344CB8AC3E}">
        <p14:creationId xmlns:p14="http://schemas.microsoft.com/office/powerpoint/2010/main" val="2054410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53</a:t>
            </a:fld>
            <a:endParaRPr lang="en-US"/>
          </a:p>
        </p:txBody>
      </p:sp>
    </p:spTree>
    <p:extLst>
      <p:ext uri="{BB962C8B-B14F-4D97-AF65-F5344CB8AC3E}">
        <p14:creationId xmlns:p14="http://schemas.microsoft.com/office/powerpoint/2010/main" val="17271576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54</a:t>
            </a:fld>
            <a:endParaRPr lang="en-US"/>
          </a:p>
        </p:txBody>
      </p:sp>
    </p:spTree>
    <p:extLst>
      <p:ext uri="{BB962C8B-B14F-4D97-AF65-F5344CB8AC3E}">
        <p14:creationId xmlns:p14="http://schemas.microsoft.com/office/powerpoint/2010/main" val="1200535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The study of papyrus documets is called “papyrology”.  The study of handwriting is “paleography”.  These are highly regarded disciplines, used not just in biblical studies, but very generally by non-Christian historians.</a:t>
            </a:r>
          </a:p>
          <a:p>
            <a:endParaRPr lang="en-US" sz="1600"/>
          </a:p>
          <a:p>
            <a:r>
              <a:rPr lang="en-US" sz="1600"/>
              <a:t>Indeed, some of the important papyrologists who have confirmed the pre-66 AD date of P64 are not Christians at all.  They have no theological axe to grind.</a:t>
            </a:r>
          </a:p>
          <a:p>
            <a:endParaRPr lang="en-US" sz="1600"/>
          </a:p>
          <a:p>
            <a:r>
              <a:rPr lang="en-US" sz="1600"/>
              <a:t>Pretty impressive that a copy of Matthew made its way to southern Egypt—potentially very quickly.</a:t>
            </a:r>
          </a:p>
          <a:p>
            <a:endParaRPr lang="en-US" sz="1600"/>
          </a:p>
          <a:p>
            <a:r>
              <a:rPr lang="en-US" sz="1600"/>
              <a:t>The more we understand of Roman communications, the easier this is to imagine.</a:t>
            </a:r>
          </a:p>
          <a:p>
            <a:endParaRPr lang="en-US" sz="1600"/>
          </a:p>
          <a:p>
            <a:pPr marL="742950" lvl="1" indent="-285750">
              <a:buFont typeface="Arial" panose="020B0604020202020204" pitchFamily="34" charset="0"/>
              <a:buChar char="•"/>
            </a:pPr>
            <a:r>
              <a:rPr lang="en-US" sz="1600"/>
              <a:t>Rome had 80,500 km of paved roads.</a:t>
            </a:r>
          </a:p>
          <a:p>
            <a:pPr marL="742950" lvl="1" indent="-285750">
              <a:buFont typeface="Arial" panose="020B0604020202020204" pitchFamily="34" charset="0"/>
              <a:buChar char="•"/>
            </a:pPr>
            <a:r>
              <a:rPr lang="en-US" sz="1600"/>
              <a:t>320,000 km of secondary roads.</a:t>
            </a:r>
          </a:p>
          <a:p>
            <a:pPr marL="742950" lvl="1" indent="-285750">
              <a:buFont typeface="Arial" panose="020B0604020202020204" pitchFamily="34" charset="0"/>
              <a:buChar char="•"/>
            </a:pPr>
            <a:r>
              <a:rPr lang="en-US" sz="1600"/>
              <a:t>Network of couriers – a letter from Rome to Alexandria, Egypt, in just three days.</a:t>
            </a:r>
          </a:p>
          <a:p>
            <a:pPr marL="742950" lvl="1" indent="-285750">
              <a:buFont typeface="Arial" panose="020B0604020202020204" pitchFamily="34" charset="0"/>
              <a:buChar char="•"/>
            </a:pPr>
            <a:r>
              <a:rPr lang="en-US" sz="1600"/>
              <a:t>The Canadian Post Office does not offer this sort of efficiency today.</a:t>
            </a:r>
          </a:p>
        </p:txBody>
      </p:sp>
      <p:sp>
        <p:nvSpPr>
          <p:cNvPr id="4" name="Slide Number Placeholder 3"/>
          <p:cNvSpPr>
            <a:spLocks noGrp="1"/>
          </p:cNvSpPr>
          <p:nvPr>
            <p:ph type="sldNum" sz="quarter" idx="5"/>
          </p:nvPr>
        </p:nvSpPr>
        <p:spPr/>
        <p:txBody>
          <a:bodyPr/>
          <a:lstStyle/>
          <a:p>
            <a:fld id="{F10D4D05-174F-4F59-A924-A0FF219BD04D}" type="slidenum">
              <a:rPr lang="en-US" smtClean="0"/>
              <a:t>55</a:t>
            </a:fld>
            <a:endParaRPr lang="en-US"/>
          </a:p>
        </p:txBody>
      </p:sp>
    </p:spTree>
    <p:extLst>
      <p:ext uri="{BB962C8B-B14F-4D97-AF65-F5344CB8AC3E}">
        <p14:creationId xmlns:p14="http://schemas.microsoft.com/office/powerpoint/2010/main" val="37367009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For several different reasons, then, the Q hypothesis comes up short.</a:t>
            </a:r>
          </a:p>
        </p:txBody>
      </p:sp>
      <p:sp>
        <p:nvSpPr>
          <p:cNvPr id="4" name="Slide Number Placeholder 3"/>
          <p:cNvSpPr>
            <a:spLocks noGrp="1"/>
          </p:cNvSpPr>
          <p:nvPr>
            <p:ph type="sldNum" sz="quarter" idx="5"/>
          </p:nvPr>
        </p:nvSpPr>
        <p:spPr/>
        <p:txBody>
          <a:bodyPr/>
          <a:lstStyle/>
          <a:p>
            <a:fld id="{F10D4D05-174F-4F59-A924-A0FF219BD04D}" type="slidenum">
              <a:rPr lang="en-US" smtClean="0"/>
              <a:t>56</a:t>
            </a:fld>
            <a:endParaRPr lang="en-US"/>
          </a:p>
        </p:txBody>
      </p:sp>
    </p:spTree>
    <p:extLst>
      <p:ext uri="{BB962C8B-B14F-4D97-AF65-F5344CB8AC3E}">
        <p14:creationId xmlns:p14="http://schemas.microsoft.com/office/powerpoint/2010/main" val="36520473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There are some pretty serious evangelical Christians who have proposed this—and it makes the very most sense to me.</a:t>
            </a:r>
          </a:p>
        </p:txBody>
      </p:sp>
      <p:sp>
        <p:nvSpPr>
          <p:cNvPr id="4" name="Slide Number Placeholder 3"/>
          <p:cNvSpPr>
            <a:spLocks noGrp="1"/>
          </p:cNvSpPr>
          <p:nvPr>
            <p:ph type="sldNum" sz="quarter" idx="5"/>
          </p:nvPr>
        </p:nvSpPr>
        <p:spPr/>
        <p:txBody>
          <a:bodyPr/>
          <a:lstStyle/>
          <a:p>
            <a:fld id="{F10D4D05-174F-4F59-A924-A0FF219BD04D}" type="slidenum">
              <a:rPr lang="en-US" smtClean="0"/>
              <a:t>57</a:t>
            </a:fld>
            <a:endParaRPr lang="en-US"/>
          </a:p>
        </p:txBody>
      </p:sp>
    </p:spTree>
    <p:extLst>
      <p:ext uri="{BB962C8B-B14F-4D97-AF65-F5344CB8AC3E}">
        <p14:creationId xmlns:p14="http://schemas.microsoft.com/office/powerpoint/2010/main" val="20337669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58</a:t>
            </a:fld>
            <a:endParaRPr lang="en-US"/>
          </a:p>
        </p:txBody>
      </p:sp>
    </p:spTree>
    <p:extLst>
      <p:ext uri="{BB962C8B-B14F-4D97-AF65-F5344CB8AC3E}">
        <p14:creationId xmlns:p14="http://schemas.microsoft.com/office/powerpoint/2010/main" val="157228784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If you find this order hard to remember, you can remember this.</a:t>
            </a:r>
          </a:p>
        </p:txBody>
      </p:sp>
      <p:sp>
        <p:nvSpPr>
          <p:cNvPr id="4" name="Slide Number Placeholder 3"/>
          <p:cNvSpPr>
            <a:spLocks noGrp="1"/>
          </p:cNvSpPr>
          <p:nvPr>
            <p:ph type="sldNum" sz="quarter" idx="5"/>
          </p:nvPr>
        </p:nvSpPr>
        <p:spPr/>
        <p:txBody>
          <a:bodyPr/>
          <a:lstStyle/>
          <a:p>
            <a:fld id="{F10D4D05-174F-4F59-A924-A0FF219BD04D}" type="slidenum">
              <a:rPr lang="en-US" smtClean="0"/>
              <a:t>59</a:t>
            </a:fld>
            <a:endParaRPr lang="en-US"/>
          </a:p>
        </p:txBody>
      </p:sp>
    </p:spTree>
    <p:extLst>
      <p:ext uri="{BB962C8B-B14F-4D97-AF65-F5344CB8AC3E}">
        <p14:creationId xmlns:p14="http://schemas.microsoft.com/office/powerpoint/2010/main" val="16547156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60</a:t>
            </a:fld>
            <a:endParaRPr lang="en-US"/>
          </a:p>
        </p:txBody>
      </p:sp>
    </p:spTree>
    <p:extLst>
      <p:ext uri="{BB962C8B-B14F-4D97-AF65-F5344CB8AC3E}">
        <p14:creationId xmlns:p14="http://schemas.microsoft.com/office/powerpoint/2010/main" val="36321650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…the pattern of verses that are shared between Matthew and Luke, but not Mark.</a:t>
            </a:r>
          </a:p>
        </p:txBody>
      </p:sp>
      <p:sp>
        <p:nvSpPr>
          <p:cNvPr id="4" name="Slide Number Placeholder 3"/>
          <p:cNvSpPr>
            <a:spLocks noGrp="1"/>
          </p:cNvSpPr>
          <p:nvPr>
            <p:ph type="sldNum" sz="quarter" idx="5"/>
          </p:nvPr>
        </p:nvSpPr>
        <p:spPr/>
        <p:txBody>
          <a:bodyPr/>
          <a:lstStyle/>
          <a:p>
            <a:fld id="{F10D4D05-174F-4F59-A924-A0FF219BD04D}" type="slidenum">
              <a:rPr lang="en-US" smtClean="0"/>
              <a:t>61</a:t>
            </a:fld>
            <a:endParaRPr lang="en-US"/>
          </a:p>
        </p:txBody>
      </p:sp>
    </p:spTree>
    <p:extLst>
      <p:ext uri="{BB962C8B-B14F-4D97-AF65-F5344CB8AC3E}">
        <p14:creationId xmlns:p14="http://schemas.microsoft.com/office/powerpoint/2010/main" val="26908475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62</a:t>
            </a:fld>
            <a:endParaRPr lang="en-US"/>
          </a:p>
        </p:txBody>
      </p:sp>
    </p:spTree>
    <p:extLst>
      <p:ext uri="{BB962C8B-B14F-4D97-AF65-F5344CB8AC3E}">
        <p14:creationId xmlns:p14="http://schemas.microsoft.com/office/powerpoint/2010/main" val="24494258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most common solution to the Synoptic Problem is called the Q Hypothesis.</a:t>
            </a:r>
          </a:p>
        </p:txBody>
      </p:sp>
      <p:sp>
        <p:nvSpPr>
          <p:cNvPr id="4" name="Slide Number Placeholder 3"/>
          <p:cNvSpPr>
            <a:spLocks noGrp="1"/>
          </p:cNvSpPr>
          <p:nvPr>
            <p:ph type="sldNum" sz="quarter" idx="5"/>
          </p:nvPr>
        </p:nvSpPr>
        <p:spPr/>
        <p:txBody>
          <a:bodyPr/>
          <a:lstStyle/>
          <a:p>
            <a:fld id="{F10D4D05-174F-4F59-A924-A0FF219BD04D}" type="slidenum">
              <a:rPr lang="en-US" smtClean="0"/>
              <a:t>7</a:t>
            </a:fld>
            <a:endParaRPr lang="en-US"/>
          </a:p>
        </p:txBody>
      </p:sp>
    </p:spTree>
    <p:extLst>
      <p:ext uri="{BB962C8B-B14F-4D97-AF65-F5344CB8AC3E}">
        <p14:creationId xmlns:p14="http://schemas.microsoft.com/office/powerpoint/2010/main" val="23217938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63</a:t>
            </a:fld>
            <a:endParaRPr lang="en-US"/>
          </a:p>
        </p:txBody>
      </p:sp>
    </p:spTree>
    <p:extLst>
      <p:ext uri="{BB962C8B-B14F-4D97-AF65-F5344CB8AC3E}">
        <p14:creationId xmlns:p14="http://schemas.microsoft.com/office/powerpoint/2010/main" val="33776160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Calibri" panose="020F0502020204030204" pitchFamily="34" charset="0"/>
                <a:cs typeface="Times New Roman" panose="02020603050405020304" pitchFamily="18" charset="0"/>
              </a:rPr>
              <a:t>In light of the history of the growth of the church (which started out in Jerusalem), this makes good sense.</a:t>
            </a:r>
          </a:p>
          <a:p>
            <a:endParaRPr lang="en-US" sz="1800">
              <a:effectLst/>
              <a:latin typeface="Arial" panose="020B0604020202020204" pitchFamily="34" charset="0"/>
              <a:cs typeface="Times New Roman" panose="02020603050405020304" pitchFamily="18" charset="0"/>
            </a:endParaRPr>
          </a:p>
          <a:p>
            <a:r>
              <a:rPr lang="en-US" sz="1800">
                <a:effectLst/>
                <a:latin typeface="Arial" panose="020B0604020202020204" pitchFamily="34" charset="0"/>
                <a:cs typeface="Times New Roman" panose="02020603050405020304" pitchFamily="18" charset="0"/>
              </a:rPr>
              <a:t>While you can’t talk about Jesus without talking about the world-wide scope of the kingdom…</a:t>
            </a: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64</a:t>
            </a:fld>
            <a:endParaRPr lang="en-US"/>
          </a:p>
        </p:txBody>
      </p:sp>
    </p:spTree>
    <p:extLst>
      <p:ext uri="{BB962C8B-B14F-4D97-AF65-F5344CB8AC3E}">
        <p14:creationId xmlns:p14="http://schemas.microsoft.com/office/powerpoint/2010/main" val="36600156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rial" panose="020B0604020202020204" pitchFamily="34" charset="0"/>
                <a:ea typeface="Calibri" panose="020F0502020204030204" pitchFamily="34" charset="0"/>
                <a:cs typeface="Times New Roman" panose="02020603050405020304" pitchFamily="18" charset="0"/>
              </a:rPr>
              <a:t>Matt’s initial concern was to help new and potential believers who were Jewish understand that Jesus had fulfilled all the prophecies about the Messiah.  </a:t>
            </a:r>
          </a:p>
          <a:p>
            <a:endParaRPr lang="en-US" sz="1800">
              <a:effectLst/>
              <a:latin typeface="Arial" panose="020B0604020202020204" pitchFamily="34" charset="0"/>
              <a:ea typeface="Calibri" panose="020F0502020204030204" pitchFamily="34" charset="0"/>
              <a:cs typeface="Times New Roman" panose="02020603050405020304" pitchFamily="18" charset="0"/>
            </a:endParaRPr>
          </a:p>
          <a:p>
            <a:r>
              <a:rPr lang="en-US" sz="1800">
                <a:effectLst/>
                <a:latin typeface="Arial" panose="020B0604020202020204" pitchFamily="34" charset="0"/>
                <a:ea typeface="Calibri" panose="020F0502020204030204" pitchFamily="34" charset="0"/>
                <a:cs typeface="Times New Roman" panose="02020603050405020304" pitchFamily="18" charset="0"/>
              </a:rPr>
              <a:t>He unpacked things that would be especially meaningful to Jewish people.</a:t>
            </a: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65</a:t>
            </a:fld>
            <a:endParaRPr lang="en-US"/>
          </a:p>
        </p:txBody>
      </p:sp>
    </p:spTree>
    <p:extLst>
      <p:ext uri="{BB962C8B-B14F-4D97-AF65-F5344CB8AC3E}">
        <p14:creationId xmlns:p14="http://schemas.microsoft.com/office/powerpoint/2010/main" val="20255317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Jesus’ ancestry as a son of David.</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His being born of a virgin.</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His commendation by John the Baptist.</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His miracles.</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His teaching with authority in the Temple.</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His coming to fulfill the Law of Moses.</a:t>
            </a:r>
          </a:p>
          <a:p>
            <a:pPr marL="342900" marR="0" lvl="0" indent="-342900">
              <a:lnSpc>
                <a:spcPct val="107000"/>
              </a:lnSpc>
              <a:spcBef>
                <a:spcPts val="0"/>
              </a:spcBef>
              <a:spcAft>
                <a:spcPts val="0"/>
              </a:spcAft>
              <a:buFont typeface="Symbol" panose="05050102010706020507" pitchFamily="18" charset="2"/>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His suffering like the Servant of Isaiah.</a:t>
            </a:r>
          </a:p>
          <a:p>
            <a:pPr marL="342900" marR="0" lvl="0" indent="-342900">
              <a:lnSpc>
                <a:spcPct val="107000"/>
              </a:lnSpc>
              <a:spcBef>
                <a:spcPts val="0"/>
              </a:spcBef>
              <a:spcAft>
                <a:spcPts val="800"/>
              </a:spcAft>
              <a:buFont typeface="Symbol" panose="05050102010706020507" pitchFamily="18" charset="2"/>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His rejection by his own nation.</a:t>
            </a:r>
          </a:p>
          <a:p>
            <a:pPr marL="285750" indent="-285750">
              <a:buFont typeface="Arial" panose="020B0604020202020204" pitchFamily="34" charset="0"/>
              <a:buChar char="•"/>
            </a:pPr>
            <a:r>
              <a:rPr lang="en-US" sz="1800">
                <a:effectLst/>
                <a:latin typeface="Arial" panose="020B0604020202020204" pitchFamily="34" charset="0"/>
                <a:ea typeface="Calibri" panose="020F0502020204030204" pitchFamily="34" charset="0"/>
                <a:cs typeface="Times New Roman" panose="02020603050405020304" pitchFamily="18" charset="0"/>
              </a:rPr>
              <a:t>His miraculous resurrection from the dead.</a:t>
            </a: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66</a:t>
            </a:fld>
            <a:endParaRPr lang="en-US"/>
          </a:p>
        </p:txBody>
      </p:sp>
    </p:spTree>
    <p:extLst>
      <p:ext uri="{BB962C8B-B14F-4D97-AF65-F5344CB8AC3E}">
        <p14:creationId xmlns:p14="http://schemas.microsoft.com/office/powerpoint/2010/main" val="37942443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The Twelve entrusted this work to Matthew, not long after the resurrection.   </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As a former tax collector, his education and life experience probably made him the best choice write a work in Greek.  </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He made use of all five literary forms that were then considered the hallmark of good biographical writing in the Hellenistic world:</a:t>
            </a:r>
          </a:p>
          <a:p>
            <a:pPr marL="0" marR="0" lvl="0" indent="0">
              <a:lnSpc>
                <a:spcPct val="107000"/>
              </a:lnSpc>
              <a:spcBef>
                <a:spcPts val="0"/>
              </a:spcBef>
              <a:spcAft>
                <a:spcPts val="0"/>
              </a:spcAft>
              <a:buFont typeface="Symbol" panose="05050102010706020507" pitchFamily="18" charset="2"/>
              <a:buNone/>
            </a:pPr>
            <a:r>
              <a:rPr lang="en-US" sz="1600"/>
              <a:t>•	The proverb</a:t>
            </a:r>
          </a:p>
          <a:p>
            <a:pPr marL="0" marR="0" lvl="0" indent="0">
              <a:lnSpc>
                <a:spcPct val="107000"/>
              </a:lnSpc>
              <a:spcBef>
                <a:spcPts val="0"/>
              </a:spcBef>
              <a:spcAft>
                <a:spcPts val="0"/>
              </a:spcAft>
              <a:buFont typeface="Symbol" panose="05050102010706020507" pitchFamily="18" charset="2"/>
              <a:buNone/>
            </a:pPr>
            <a:r>
              <a:rPr lang="en-US" sz="1600"/>
              <a:t>•	The narrative</a:t>
            </a:r>
          </a:p>
          <a:p>
            <a:pPr marL="0" marR="0" lvl="0" indent="0">
              <a:lnSpc>
                <a:spcPct val="107000"/>
              </a:lnSpc>
              <a:spcBef>
                <a:spcPts val="0"/>
              </a:spcBef>
              <a:spcAft>
                <a:spcPts val="0"/>
              </a:spcAft>
              <a:buFont typeface="Symbol" panose="05050102010706020507" pitchFamily="18" charset="2"/>
              <a:buNone/>
            </a:pPr>
            <a:r>
              <a:rPr lang="en-US" sz="1600"/>
              <a:t>•	The parable</a:t>
            </a:r>
          </a:p>
          <a:p>
            <a:pPr marL="0" marR="0" lvl="0" indent="0">
              <a:lnSpc>
                <a:spcPct val="107000"/>
              </a:lnSpc>
              <a:spcBef>
                <a:spcPts val="0"/>
              </a:spcBef>
              <a:spcAft>
                <a:spcPts val="0"/>
              </a:spcAft>
              <a:buFont typeface="Symbol" panose="05050102010706020507" pitchFamily="18" charset="2"/>
              <a:buNone/>
            </a:pPr>
            <a:r>
              <a:rPr lang="en-US" sz="1600"/>
              <a:t>•	The anecdote (or short story)</a:t>
            </a:r>
          </a:p>
          <a:p>
            <a:pPr marL="0" marR="0" lvl="0" indent="0">
              <a:lnSpc>
                <a:spcPct val="107000"/>
              </a:lnSpc>
              <a:spcBef>
                <a:spcPts val="0"/>
              </a:spcBef>
              <a:spcAft>
                <a:spcPts val="0"/>
              </a:spcAft>
              <a:buFont typeface="Symbol" panose="05050102010706020507" pitchFamily="18" charset="2"/>
              <a:buNone/>
            </a:pPr>
            <a:r>
              <a:rPr lang="en-US" sz="1600"/>
              <a:t>•	The reminiscence (or longer story) </a:t>
            </a:r>
          </a:p>
          <a:p>
            <a:pPr marL="0" marR="0" lvl="0" indent="0">
              <a:lnSpc>
                <a:spcPct val="107000"/>
              </a:lnSpc>
              <a:spcBef>
                <a:spcPts val="0"/>
              </a:spcBef>
              <a:spcAft>
                <a:spcPts val="0"/>
              </a:spcAft>
              <a:buFont typeface="Symbol" panose="05050102010706020507" pitchFamily="18" charset="2"/>
              <a:buNone/>
            </a:pP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67</a:t>
            </a:fld>
            <a:endParaRPr lang="en-US"/>
          </a:p>
        </p:txBody>
      </p:sp>
    </p:spTree>
    <p:extLst>
      <p:ext uri="{BB962C8B-B14F-4D97-AF65-F5344CB8AC3E}">
        <p14:creationId xmlns:p14="http://schemas.microsoft.com/office/powerpoint/2010/main" val="513869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A scroll of Matthew was what each of the apostles carried under his arm as he left for his own distant field of evangelization.  </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It both supported and confirmed the preaching of the scattered Christians, as well as assuring a level of quality control/theological unity in their presentations about Jesus.</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Paul almost surely took a scroll of Matthew with him on his own missionary journeys.  </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I am convinced he had Matthew 24 at his elbow as he wrote 1 Thessalonians 4-5. </a:t>
            </a:r>
          </a:p>
          <a:p>
            <a:pPr marL="0" marR="0" lvl="0" indent="0">
              <a:lnSpc>
                <a:spcPct val="107000"/>
              </a:lnSpc>
              <a:spcBef>
                <a:spcPts val="0"/>
              </a:spcBef>
              <a:spcAft>
                <a:spcPts val="0"/>
              </a:spcAft>
              <a:buFont typeface="Symbol" panose="05050102010706020507" pitchFamily="18" charset="2"/>
              <a:buNone/>
            </a:pP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68</a:t>
            </a:fld>
            <a:endParaRPr lang="en-US"/>
          </a:p>
        </p:txBody>
      </p:sp>
    </p:spTree>
    <p:extLst>
      <p:ext uri="{BB962C8B-B14F-4D97-AF65-F5344CB8AC3E}">
        <p14:creationId xmlns:p14="http://schemas.microsoft.com/office/powerpoint/2010/main" val="11923531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Paul was detained by the Romans for more than two years at their headquarters in Caesarea.  </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The upside of this was that it provided Luke with sufficient time to check the details in Matthew’s account of the life of Jesus, to interview many of those who had known Jesus some 30 years previously (probably including Mary, the mother of Jesus), and to prepare a new gospel document closely modeled on Matthew’s.</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Today we wonder why there is so much redundancy.  Luke was INTENDED to contain redundancy.  It was a revision and a tweaking of Matthew, with some new material added.</a:t>
            </a:r>
          </a:p>
        </p:txBody>
      </p:sp>
      <p:sp>
        <p:nvSpPr>
          <p:cNvPr id="4" name="Slide Number Placeholder 3"/>
          <p:cNvSpPr>
            <a:spLocks noGrp="1"/>
          </p:cNvSpPr>
          <p:nvPr>
            <p:ph type="sldNum" sz="quarter" idx="5"/>
          </p:nvPr>
        </p:nvSpPr>
        <p:spPr/>
        <p:txBody>
          <a:bodyPr/>
          <a:lstStyle/>
          <a:p>
            <a:fld id="{F10D4D05-174F-4F59-A924-A0FF219BD04D}" type="slidenum">
              <a:rPr lang="en-US" smtClean="0"/>
              <a:t>69</a:t>
            </a:fld>
            <a:endParaRPr lang="en-US"/>
          </a:p>
        </p:txBody>
      </p:sp>
    </p:spTree>
    <p:extLst>
      <p:ext uri="{BB962C8B-B14F-4D97-AF65-F5344CB8AC3E}">
        <p14:creationId xmlns:p14="http://schemas.microsoft.com/office/powerpoint/2010/main" val="18846353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He omitted things which would have been of minimal interest to a Greek audience, such as:</a:t>
            </a:r>
          </a:p>
          <a:p>
            <a:pPr marL="0" marR="0" lvl="0" indent="0">
              <a:lnSpc>
                <a:spcPct val="107000"/>
              </a:lnSpc>
              <a:spcBef>
                <a:spcPts val="0"/>
              </a:spcBef>
              <a:spcAft>
                <a:spcPts val="0"/>
              </a:spcAft>
              <a:buFont typeface="Symbol" panose="05050102010706020507" pitchFamily="18" charset="2"/>
              <a:buNone/>
            </a:pPr>
            <a:r>
              <a:rPr lang="en-US" sz="1600"/>
              <a:t>• the relationship between Jesus and the Law of Moses, and </a:t>
            </a:r>
          </a:p>
          <a:p>
            <a:pPr marL="0" marR="0" lvl="0" indent="0">
              <a:lnSpc>
                <a:spcPct val="107000"/>
              </a:lnSpc>
              <a:spcBef>
                <a:spcPts val="0"/>
              </a:spcBef>
              <a:spcAft>
                <a:spcPts val="0"/>
              </a:spcAft>
              <a:buFont typeface="Symbol" panose="05050102010706020507" pitchFamily="18" charset="2"/>
              <a:buNone/>
            </a:pPr>
            <a:r>
              <a:rPr lang="en-US" sz="1600"/>
              <a:t>• Jesus as the fulfillment of Jewish prophecy.  </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He added material that was of interest to him, and which he thought would be of interest to his audience, such as:</a:t>
            </a:r>
          </a:p>
          <a:p>
            <a:pPr marL="457200" marR="0" lvl="1" indent="0">
              <a:lnSpc>
                <a:spcPct val="107000"/>
              </a:lnSpc>
              <a:spcBef>
                <a:spcPts val="0"/>
              </a:spcBef>
              <a:spcAft>
                <a:spcPts val="0"/>
              </a:spcAft>
              <a:buFont typeface="Symbol" panose="05050102010706020507" pitchFamily="18" charset="2"/>
              <a:buNone/>
            </a:pPr>
            <a:r>
              <a:rPr lang="en-US" sz="1600"/>
              <a:t>•  names, dates, and times</a:t>
            </a:r>
          </a:p>
          <a:p>
            <a:pPr marL="457200" marR="0" lvl="1" indent="0">
              <a:lnSpc>
                <a:spcPct val="107000"/>
              </a:lnSpc>
              <a:spcBef>
                <a:spcPts val="0"/>
              </a:spcBef>
              <a:spcAft>
                <a:spcPts val="0"/>
              </a:spcAft>
              <a:buFont typeface="Symbol" panose="05050102010706020507" pitchFamily="18" charset="2"/>
              <a:buNone/>
            </a:pPr>
            <a:r>
              <a:rPr lang="en-US" sz="1600"/>
              <a:t>• a more extensive unpacking of the trans-cultural validity of Jesus  as savior </a:t>
            </a:r>
          </a:p>
          <a:p>
            <a:pPr marL="457200" marR="0" lvl="1" indent="0">
              <a:lnSpc>
                <a:spcPct val="107000"/>
              </a:lnSpc>
              <a:spcBef>
                <a:spcPts val="0"/>
              </a:spcBef>
              <a:spcAft>
                <a:spcPts val="0"/>
              </a:spcAft>
              <a:buFont typeface="Symbol" panose="05050102010706020507" pitchFamily="18" charset="2"/>
              <a:buNone/>
            </a:pPr>
            <a:r>
              <a:rPr lang="en-US" sz="1600"/>
              <a:t>• how Jesus connected to members of society who were despised by most people  </a:t>
            </a:r>
          </a:p>
          <a:p>
            <a:pPr marL="457200" marR="0" lvl="1" indent="0">
              <a:lnSpc>
                <a:spcPct val="107000"/>
              </a:lnSpc>
              <a:spcBef>
                <a:spcPts val="0"/>
              </a:spcBef>
              <a:spcAft>
                <a:spcPts val="0"/>
              </a:spcAft>
              <a:buFont typeface="Symbol" panose="05050102010706020507" pitchFamily="18" charset="2"/>
              <a:buNone/>
            </a:pPr>
            <a:r>
              <a:rPr lang="en-US" sz="1600"/>
              <a:t>• the critical role of prayer </a:t>
            </a:r>
          </a:p>
          <a:p>
            <a:pPr marL="457200" marR="0" lvl="1" indent="0">
              <a:lnSpc>
                <a:spcPct val="107000"/>
              </a:lnSpc>
              <a:spcBef>
                <a:spcPts val="0"/>
              </a:spcBef>
              <a:spcAft>
                <a:spcPts val="0"/>
              </a:spcAft>
              <a:buFont typeface="Symbol" panose="05050102010706020507" pitchFamily="18" charset="2"/>
              <a:buNone/>
            </a:pPr>
            <a:r>
              <a:rPr lang="en-US" sz="1600"/>
              <a:t>• how Jesus related particularly to women. </a:t>
            </a:r>
          </a:p>
          <a:p>
            <a:pPr marL="0" marR="0" lvl="0" indent="0">
              <a:lnSpc>
                <a:spcPct val="107000"/>
              </a:lnSpc>
              <a:spcBef>
                <a:spcPts val="0"/>
              </a:spcBef>
              <a:spcAft>
                <a:spcPts val="0"/>
              </a:spcAft>
              <a:buFont typeface="Symbol" panose="05050102010706020507" pitchFamily="18" charset="2"/>
              <a:buNone/>
            </a:pP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70</a:t>
            </a:fld>
            <a:endParaRPr lang="en-US"/>
          </a:p>
        </p:txBody>
      </p:sp>
    </p:spTree>
    <p:extLst>
      <p:ext uri="{BB962C8B-B14F-4D97-AF65-F5344CB8AC3E}">
        <p14:creationId xmlns:p14="http://schemas.microsoft.com/office/powerpoint/2010/main" val="42583535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This rabbinic-style Bible teaching was very familiar for Jews. 3 Some Pharisees came to him to test him. They asked, “Is it lawful for a man to divorce his wife for any and every reason?”</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4 “Haven’t you read,” he replied, “that at the beginning the Creator ‘made them male and female,’[a] 5 and said, ‘For this reason a man will leave his father and mother and be united to his wife, and the two will become one flesh’[b]? 6 So they are no longer two, but one flesh. Therefore what God has joined together, let no one separate.”</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7 “Why then,” they asked, “did Moses command that a man give his wife a certificate of divorce and send her away?”</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8 Jesus replied, “Moses permitted you to divorce your wives because your hearts were hard. But it was not this way from the beginning. 9 I tell you that anyone who divorces his wife, except for sexual immorality, and marries another woman commits adultery.”</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10 The disciples said to him, “If this is the situation between a husband and wife, it is better not to marry.”</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11 Jesus replied, “Not everyone can accept this word, but only those to whom it has been given. 12 For there are eunuchs who were born that way, and there are eunuchs who have been made eunuchs by others—and there are those who choose to live like eunuchs for the sake of the kingdom of heaven. The one who can accept this should accept it.”</a:t>
            </a:r>
          </a:p>
        </p:txBody>
      </p:sp>
      <p:sp>
        <p:nvSpPr>
          <p:cNvPr id="4" name="Slide Number Placeholder 3"/>
          <p:cNvSpPr>
            <a:spLocks noGrp="1"/>
          </p:cNvSpPr>
          <p:nvPr>
            <p:ph type="sldNum" sz="quarter" idx="5"/>
          </p:nvPr>
        </p:nvSpPr>
        <p:spPr/>
        <p:txBody>
          <a:bodyPr/>
          <a:lstStyle/>
          <a:p>
            <a:fld id="{F10D4D05-174F-4F59-A924-A0FF219BD04D}" type="slidenum">
              <a:rPr lang="en-US" smtClean="0"/>
              <a:t>71</a:t>
            </a:fld>
            <a:endParaRPr lang="en-US"/>
          </a:p>
        </p:txBody>
      </p:sp>
    </p:spTree>
    <p:extLst>
      <p:ext uri="{BB962C8B-B14F-4D97-AF65-F5344CB8AC3E}">
        <p14:creationId xmlns:p14="http://schemas.microsoft.com/office/powerpoint/2010/main" val="34860700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Luke simply went to the heart of what Jesus said, without reporting on the rabbinic-style presentation.</a:t>
            </a:r>
          </a:p>
        </p:txBody>
      </p:sp>
      <p:sp>
        <p:nvSpPr>
          <p:cNvPr id="4" name="Slide Number Placeholder 3"/>
          <p:cNvSpPr>
            <a:spLocks noGrp="1"/>
          </p:cNvSpPr>
          <p:nvPr>
            <p:ph type="sldNum" sz="quarter" idx="5"/>
          </p:nvPr>
        </p:nvSpPr>
        <p:spPr/>
        <p:txBody>
          <a:bodyPr/>
          <a:lstStyle/>
          <a:p>
            <a:fld id="{F10D4D05-174F-4F59-A924-A0FF219BD04D}" type="slidenum">
              <a:rPr lang="en-US" smtClean="0"/>
              <a:t>72</a:t>
            </a:fld>
            <a:endParaRPr lang="en-US"/>
          </a:p>
        </p:txBody>
      </p:sp>
    </p:spTree>
    <p:extLst>
      <p:ext uri="{BB962C8B-B14F-4D97-AF65-F5344CB8AC3E}">
        <p14:creationId xmlns:p14="http://schemas.microsoft.com/office/powerpoint/2010/main" val="3889294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Starting in the 1800s and up to today, it seems obvious to many that Mark was written first.</a:t>
            </a:r>
            <a:br>
              <a:rPr lang="en-US"/>
            </a:br>
            <a:br>
              <a:rPr lang="en-US"/>
            </a:br>
            <a:r>
              <a:rPr lang="en-US"/>
              <a:t>It is shorter.</a:t>
            </a:r>
          </a:p>
        </p:txBody>
      </p:sp>
      <p:sp>
        <p:nvSpPr>
          <p:cNvPr id="4" name="Slide Number Placeholder 3"/>
          <p:cNvSpPr>
            <a:spLocks noGrp="1"/>
          </p:cNvSpPr>
          <p:nvPr>
            <p:ph type="sldNum" sz="quarter" idx="5"/>
          </p:nvPr>
        </p:nvSpPr>
        <p:spPr/>
        <p:txBody>
          <a:bodyPr/>
          <a:lstStyle/>
          <a:p>
            <a:fld id="{F10D4D05-174F-4F59-A924-A0FF219BD04D}" type="slidenum">
              <a:rPr lang="en-US" smtClean="0"/>
              <a:t>8</a:t>
            </a:fld>
            <a:endParaRPr lang="en-US"/>
          </a:p>
        </p:txBody>
      </p:sp>
    </p:spTree>
    <p:extLst>
      <p:ext uri="{BB962C8B-B14F-4D97-AF65-F5344CB8AC3E}">
        <p14:creationId xmlns:p14="http://schemas.microsoft.com/office/powerpoint/2010/main" val="39207296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To recap:  The </a:t>
            </a:r>
            <a:r>
              <a:rPr lang="en-US" sz="1800" i="1">
                <a:effectLst/>
                <a:latin typeface="Arial" panose="020B0604020202020204" pitchFamily="34" charset="0"/>
                <a:ea typeface="Calibri" panose="020F0502020204030204" pitchFamily="34" charset="0"/>
                <a:cs typeface="Times New Roman" panose="02020603050405020304" pitchFamily="18" charset="0"/>
              </a:rPr>
              <a:t>Gospel of Matthew</a:t>
            </a:r>
            <a:r>
              <a:rPr lang="en-US" sz="1800">
                <a:effectLst/>
                <a:latin typeface="Arial" panose="020B0604020202020204" pitchFamily="34" charset="0"/>
                <a:ea typeface="Calibri" panose="020F0502020204030204" pitchFamily="34" charset="0"/>
                <a:cs typeface="Times New Roman" panose="02020603050405020304" pitchFamily="18" charset="0"/>
              </a:rPr>
              <a:t> had been in circulation for 20 years or so throughout the Christian world, both inside and beyond the Roman Empire.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Paul arrived in Rome sometime in 61 or 62, accompanied by Luke, who brought with him the adaption of Matthew that he had compiled during Paul’s detention in Caesarea.</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8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10D4D05-174F-4F59-A924-A0FF219BD04D}" type="slidenum">
              <a:rPr lang="en-US" smtClean="0"/>
              <a:t>73</a:t>
            </a:fld>
            <a:endParaRPr lang="en-US"/>
          </a:p>
        </p:txBody>
      </p:sp>
    </p:spTree>
    <p:extLst>
      <p:ext uri="{BB962C8B-B14F-4D97-AF65-F5344CB8AC3E}">
        <p14:creationId xmlns:p14="http://schemas.microsoft.com/office/powerpoint/2010/main" val="7533035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Unanimous view of early church that Peter was the “author” of Mark’s Gospel.  Mark role was that of a editor and publisher.</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Peter’s plan appears to have been to give a series of talks in Rome about “The Two Gospels”.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The prospect of these talks excited the interest of the most influential Christians in Rome, including members of the Praetorian Guard, an elite unit of the Roman army.</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Partly, this was a PR exercise for the newly written Gospel of Luke.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He would talk about how Luke’s book dovetailed with his own, first-hand memories of Jesus, and to compare Luke’s treatment of events with Matthew’s accounts where he himself had been a participant.</a:t>
            </a:r>
          </a:p>
          <a:p>
            <a:pPr marL="0" marR="0" lvl="0" indent="0">
              <a:lnSpc>
                <a:spcPct val="107000"/>
              </a:lnSpc>
              <a:spcBef>
                <a:spcPts val="0"/>
              </a:spcBef>
              <a:spcAft>
                <a:spcPts val="0"/>
              </a:spcAft>
              <a:buFont typeface="Symbol" panose="05050102010706020507" pitchFamily="18" charset="2"/>
              <a:buNone/>
            </a:pP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74</a:t>
            </a:fld>
            <a:endParaRPr lang="en-US"/>
          </a:p>
        </p:txBody>
      </p:sp>
    </p:spTree>
    <p:extLst>
      <p:ext uri="{BB962C8B-B14F-4D97-AF65-F5344CB8AC3E}">
        <p14:creationId xmlns:p14="http://schemas.microsoft.com/office/powerpoint/2010/main" val="34235577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Unanimous view of early church that Peter was the “author” of Mark’s Gospel.  Mark role was that of a editor and publisher.</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Peter’s plan appears to have been to give a series of talks in Rome about “The Two Gospels”.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The prospect of these talks excited the interest of the most influential Christians in Rome, including members of the Praetorian Guard, an elite unit of the Roman army.</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Partly, this was a PR exercise for the newly written Gospel of Luke.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a:effectLst/>
                <a:latin typeface="Arial" panose="020B0604020202020204" pitchFamily="34" charset="0"/>
                <a:ea typeface="Calibri" panose="020F0502020204030204" pitchFamily="34" charset="0"/>
                <a:cs typeface="Times New Roman" panose="02020603050405020304" pitchFamily="18" charset="0"/>
              </a:rPr>
              <a:t>He would talk about how Luke’s book dovetailed with his own, first-hand memories of Jesus, and to compare Luke’s treatment of events with Matthew’s accounts where he himself had been a participant.</a:t>
            </a:r>
          </a:p>
          <a:p>
            <a:pPr marL="0" marR="0" lvl="0" indent="0">
              <a:lnSpc>
                <a:spcPct val="107000"/>
              </a:lnSpc>
              <a:spcBef>
                <a:spcPts val="0"/>
              </a:spcBef>
              <a:spcAft>
                <a:spcPts val="0"/>
              </a:spcAft>
              <a:buFont typeface="Symbol" panose="05050102010706020507" pitchFamily="18" charset="2"/>
              <a:buNone/>
            </a:pP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75</a:t>
            </a:fld>
            <a:endParaRPr lang="en-US"/>
          </a:p>
        </p:txBody>
      </p:sp>
    </p:spTree>
    <p:extLst>
      <p:ext uri="{BB962C8B-B14F-4D97-AF65-F5344CB8AC3E}">
        <p14:creationId xmlns:p14="http://schemas.microsoft.com/office/powerpoint/2010/main" val="7951606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Since Cicero, public speakers would arrange for people skilled in shorthand to record their speeches.</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Mark arranged for people to write down Peter’s words as he spoke them.</a:t>
            </a:r>
          </a:p>
        </p:txBody>
      </p:sp>
      <p:sp>
        <p:nvSpPr>
          <p:cNvPr id="4" name="Slide Number Placeholder 3"/>
          <p:cNvSpPr>
            <a:spLocks noGrp="1"/>
          </p:cNvSpPr>
          <p:nvPr>
            <p:ph type="sldNum" sz="quarter" idx="5"/>
          </p:nvPr>
        </p:nvSpPr>
        <p:spPr/>
        <p:txBody>
          <a:bodyPr/>
          <a:lstStyle/>
          <a:p>
            <a:fld id="{F10D4D05-174F-4F59-A924-A0FF219BD04D}" type="slidenum">
              <a:rPr lang="en-US" smtClean="0"/>
              <a:t>76</a:t>
            </a:fld>
            <a:endParaRPr lang="en-US"/>
          </a:p>
        </p:txBody>
      </p:sp>
    </p:spTree>
    <p:extLst>
      <p:ext uri="{BB962C8B-B14F-4D97-AF65-F5344CB8AC3E}">
        <p14:creationId xmlns:p14="http://schemas.microsoft.com/office/powerpoint/2010/main" val="11708514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It looks as though Peter arrived on location armed with a scroll of Matthew , as well as a scroll prepared by Luke, and gave five talks, from 25 to 40 minutes each.</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These sections would fit nicely into a series of talks.</a:t>
            </a:r>
          </a:p>
          <a:p>
            <a:pPr marL="457200" marR="0" lvl="1" indent="0">
              <a:lnSpc>
                <a:spcPct val="107000"/>
              </a:lnSpc>
              <a:spcBef>
                <a:spcPts val="0"/>
              </a:spcBef>
              <a:spcAft>
                <a:spcPts val="0"/>
              </a:spcAft>
              <a:buFont typeface="Symbol" panose="05050102010706020507" pitchFamily="18" charset="2"/>
              <a:buNone/>
            </a:pPr>
            <a:r>
              <a:rPr lang="en-US" sz="1600"/>
              <a:t>1. Beginning of ministry.  Mark 1:2 to 3:19.</a:t>
            </a:r>
          </a:p>
          <a:p>
            <a:pPr marL="457200" marR="0" lvl="1" indent="0">
              <a:lnSpc>
                <a:spcPct val="107000"/>
              </a:lnSpc>
              <a:spcBef>
                <a:spcPts val="0"/>
              </a:spcBef>
              <a:spcAft>
                <a:spcPts val="0"/>
              </a:spcAft>
              <a:buFont typeface="Symbol" panose="05050102010706020507" pitchFamily="18" charset="2"/>
              <a:buNone/>
            </a:pPr>
            <a:r>
              <a:rPr lang="en-US" sz="1600"/>
              <a:t>2. Early Galilean ministry. Mark 3:20 to 6:13.</a:t>
            </a:r>
          </a:p>
          <a:p>
            <a:pPr marL="457200" marR="0" lvl="1" indent="0">
              <a:lnSpc>
                <a:spcPct val="107000"/>
              </a:lnSpc>
              <a:spcBef>
                <a:spcPts val="0"/>
              </a:spcBef>
              <a:spcAft>
                <a:spcPts val="0"/>
              </a:spcAft>
              <a:buFont typeface="Symbol" panose="05050102010706020507" pitchFamily="18" charset="2"/>
              <a:buNone/>
            </a:pPr>
            <a:r>
              <a:rPr lang="en-US" sz="1600"/>
              <a:t>3. Later Galilean ministry.  Mark 6:14 to 10:1.</a:t>
            </a:r>
          </a:p>
          <a:p>
            <a:pPr marL="457200" marR="0" lvl="1" indent="0">
              <a:lnSpc>
                <a:spcPct val="107000"/>
              </a:lnSpc>
              <a:spcBef>
                <a:spcPts val="0"/>
              </a:spcBef>
              <a:spcAft>
                <a:spcPts val="0"/>
              </a:spcAft>
              <a:buFont typeface="Symbol" panose="05050102010706020507" pitchFamily="18" charset="2"/>
              <a:buNone/>
            </a:pPr>
            <a:r>
              <a:rPr lang="en-US" sz="1600"/>
              <a:t>4. Post-Galilean ministry.  Mark 10:2 to 13:37.</a:t>
            </a:r>
          </a:p>
          <a:p>
            <a:pPr marL="457200" marR="0" lvl="1" indent="0">
              <a:lnSpc>
                <a:spcPct val="107000"/>
              </a:lnSpc>
              <a:spcBef>
                <a:spcPts val="0"/>
              </a:spcBef>
              <a:spcAft>
                <a:spcPts val="0"/>
              </a:spcAft>
              <a:buFont typeface="Symbol" panose="05050102010706020507" pitchFamily="18" charset="2"/>
              <a:buNone/>
            </a:pPr>
            <a:r>
              <a:rPr lang="en-US" sz="1600"/>
              <a:t>5. Passion narrative.  Mark 14:1 to 16:8.</a:t>
            </a:r>
          </a:p>
        </p:txBody>
      </p:sp>
      <p:sp>
        <p:nvSpPr>
          <p:cNvPr id="4" name="Slide Number Placeholder 3"/>
          <p:cNvSpPr>
            <a:spLocks noGrp="1"/>
          </p:cNvSpPr>
          <p:nvPr>
            <p:ph type="sldNum" sz="quarter" idx="5"/>
          </p:nvPr>
        </p:nvSpPr>
        <p:spPr/>
        <p:txBody>
          <a:bodyPr/>
          <a:lstStyle/>
          <a:p>
            <a:fld id="{F10D4D05-174F-4F59-A924-A0FF219BD04D}" type="slidenum">
              <a:rPr lang="en-US" smtClean="0"/>
              <a:t>77</a:t>
            </a:fld>
            <a:endParaRPr lang="en-US"/>
          </a:p>
        </p:txBody>
      </p:sp>
    </p:spTree>
    <p:extLst>
      <p:ext uri="{BB962C8B-B14F-4D97-AF65-F5344CB8AC3E}">
        <p14:creationId xmlns:p14="http://schemas.microsoft.com/office/powerpoint/2010/main" val="23214371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Peter spoke, checking with each gospel as he went along, starting with Matthew’s scroll, and then flipping into Luke’s scroll, and then back to Matthew’s, zig-zag fashion.</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He never goes backward in either scroll.</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In fact, it is difficult to account for this zig-zag use of scrolls except with a scenario similar to this.</a:t>
            </a:r>
          </a:p>
        </p:txBody>
      </p:sp>
      <p:sp>
        <p:nvSpPr>
          <p:cNvPr id="4" name="Slide Number Placeholder 3"/>
          <p:cNvSpPr>
            <a:spLocks noGrp="1"/>
          </p:cNvSpPr>
          <p:nvPr>
            <p:ph type="sldNum" sz="quarter" idx="5"/>
          </p:nvPr>
        </p:nvSpPr>
        <p:spPr/>
        <p:txBody>
          <a:bodyPr/>
          <a:lstStyle/>
          <a:p>
            <a:fld id="{F10D4D05-174F-4F59-A924-A0FF219BD04D}" type="slidenum">
              <a:rPr lang="en-US" smtClean="0"/>
              <a:t>78</a:t>
            </a:fld>
            <a:endParaRPr lang="en-US"/>
          </a:p>
        </p:txBody>
      </p:sp>
    </p:spTree>
    <p:extLst>
      <p:ext uri="{BB962C8B-B14F-4D97-AF65-F5344CB8AC3E}">
        <p14:creationId xmlns:p14="http://schemas.microsoft.com/office/powerpoint/2010/main" val="27410817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800">
                <a:effectLst/>
                <a:latin typeface="Arial" panose="020B0604020202020204" pitchFamily="34" charset="0"/>
                <a:ea typeface="Calibri" panose="020F0502020204030204" pitchFamily="34" charset="0"/>
                <a:cs typeface="Times New Roman" panose="02020603050405020304" pitchFamily="18" charset="0"/>
              </a:rPr>
              <a:t>  Presumably he went through both scrolls in advance and marked what the was going to include, what he would omit, and the exact point where he was going to switch from one scroll to the other.</a:t>
            </a:r>
          </a:p>
          <a:p>
            <a:pPr marL="0" marR="0" lvl="0" indent="0">
              <a:lnSpc>
                <a:spcPct val="107000"/>
              </a:lnSpc>
              <a:spcBef>
                <a:spcPts val="0"/>
              </a:spcBef>
              <a:spcAft>
                <a:spcPts val="0"/>
              </a:spcAft>
              <a:buFont typeface="Symbol" panose="05050102010706020507" pitchFamily="18" charset="2"/>
              <a:buNone/>
            </a:pPr>
            <a:r>
              <a:rPr lang="en-US" sz="1800">
                <a:effectLst/>
                <a:latin typeface="Arial" panose="020B0604020202020204" pitchFamily="34" charset="0"/>
                <a:ea typeface="Calibri" panose="020F0502020204030204" pitchFamily="34" charset="0"/>
                <a:cs typeface="Times New Roman" panose="02020603050405020304" pitchFamily="18" charset="0"/>
              </a:rPr>
              <a:t>Peter’s talks were striking for the way he added in vivid details that reveal him to be an eyewitness, such as Jesus’ being asleep on the cushion in the stern of the boat (Mark 4:38).</a:t>
            </a:r>
          </a:p>
          <a:p>
            <a:pPr marL="0" marR="0" lvl="0" indent="0">
              <a:lnSpc>
                <a:spcPct val="107000"/>
              </a:lnSpc>
              <a:spcBef>
                <a:spcPts val="0"/>
              </a:spcBef>
              <a:spcAft>
                <a:spcPts val="0"/>
              </a:spcAft>
              <a:buFont typeface="Symbol" panose="05050102010706020507" pitchFamily="18" charset="2"/>
              <a:buNone/>
            </a:pP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79</a:t>
            </a:fld>
            <a:endParaRPr lang="en-US"/>
          </a:p>
        </p:txBody>
      </p:sp>
    </p:spTree>
    <p:extLst>
      <p:ext uri="{BB962C8B-B14F-4D97-AF65-F5344CB8AC3E}">
        <p14:creationId xmlns:p14="http://schemas.microsoft.com/office/powerpoint/2010/main" val="30531403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800">
                <a:effectLst/>
                <a:latin typeface="Arial" panose="020B0604020202020204" pitchFamily="34" charset="0"/>
                <a:ea typeface="Calibri" panose="020F0502020204030204" pitchFamily="34" charset="0"/>
                <a:cs typeface="Times New Roman" panose="02020603050405020304" pitchFamily="18" charset="0"/>
              </a:rPr>
              <a:t>  </a:t>
            </a: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80</a:t>
            </a:fld>
            <a:endParaRPr lang="en-US"/>
          </a:p>
        </p:txBody>
      </p:sp>
    </p:spTree>
    <p:extLst>
      <p:ext uri="{BB962C8B-B14F-4D97-AF65-F5344CB8AC3E}">
        <p14:creationId xmlns:p14="http://schemas.microsoft.com/office/powerpoint/2010/main" val="10496873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800">
                <a:effectLst/>
                <a:latin typeface="Arial" panose="020B0604020202020204" pitchFamily="34" charset="0"/>
                <a:ea typeface="Calibri" panose="020F0502020204030204" pitchFamily="34" charset="0"/>
                <a:cs typeface="Times New Roman" panose="02020603050405020304" pitchFamily="18" charset="0"/>
              </a:rPr>
              <a:t>  Those who listened to Peter were delighted, and asked Mark for copies of Peter’s talks.   </a:t>
            </a:r>
          </a:p>
          <a:p>
            <a:pPr marL="0" marR="0" lvl="0" indent="0">
              <a:lnSpc>
                <a:spcPct val="107000"/>
              </a:lnSpc>
              <a:spcBef>
                <a:spcPts val="0"/>
              </a:spcBef>
              <a:spcAft>
                <a:spcPts val="0"/>
              </a:spcAft>
              <a:buFont typeface="Symbol" panose="05050102010706020507" pitchFamily="18" charset="2"/>
              <a:buNone/>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800">
                <a:effectLst/>
                <a:latin typeface="Arial" panose="020B0604020202020204" pitchFamily="34" charset="0"/>
                <a:ea typeface="Calibri" panose="020F0502020204030204" pitchFamily="34" charset="0"/>
                <a:cs typeface="Times New Roman" panose="02020603050405020304" pitchFamily="18" charset="0"/>
              </a:rPr>
              <a:t>Peter saw no particular advantage to circulating his talks, since Matthew (for the last 20+ years) and Luke (as of very recently) were already in circulation.  </a:t>
            </a:r>
          </a:p>
          <a:p>
            <a:pPr marL="0" marR="0" lvl="0" indent="0">
              <a:lnSpc>
                <a:spcPct val="107000"/>
              </a:lnSpc>
              <a:spcBef>
                <a:spcPts val="0"/>
              </a:spcBef>
              <a:spcAft>
                <a:spcPts val="0"/>
              </a:spcAft>
              <a:buFont typeface="Symbol" panose="05050102010706020507" pitchFamily="18" charset="2"/>
              <a:buNone/>
            </a:pPr>
            <a:endParaRPr lang="en-US" sz="18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800">
                <a:effectLst/>
                <a:latin typeface="Arial" panose="020B0604020202020204" pitchFamily="34" charset="0"/>
                <a:ea typeface="Calibri" panose="020F0502020204030204" pitchFamily="34" charset="0"/>
                <a:cs typeface="Times New Roman" panose="02020603050405020304" pitchFamily="18" charset="0"/>
              </a:rPr>
              <a:t>Though he probably never intended his talks to become a third Gospel, he did not forbid the making of copies. </a:t>
            </a:r>
          </a:p>
          <a:p>
            <a:pPr marL="0" marR="0" lvl="0" indent="0">
              <a:lnSpc>
                <a:spcPct val="107000"/>
              </a:lnSpc>
              <a:spcBef>
                <a:spcPts val="0"/>
              </a:spcBef>
              <a:spcAft>
                <a:spcPts val="0"/>
              </a:spcAft>
              <a:buFont typeface="Symbol" panose="05050102010706020507" pitchFamily="18" charset="2"/>
              <a:buNone/>
            </a:pPr>
            <a:endParaRPr lang="en-US" sz="1800">
              <a:effectLst/>
              <a:latin typeface="Arial" panose="020B060402020202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600"/>
              <a:t>And indeed, even though Peter’s memories of his times with Jesus were highly prized in the church, they did not enjoy the kind of circulation that Matthew and Luke did.  </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The Gospel of Mark was rarely quoted by early Christians, and the first commentary on it was not composed until the 5th century. </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The fact that the style of Mark’s Gospel is vivid, colloquial and non-literary does not indicate that it was written first, but only that it is a transcript of a live speech.</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Mark (the man) was not the author of the Gospel bearing his name, but the publisher of it.</a:t>
            </a:r>
          </a:p>
        </p:txBody>
      </p:sp>
      <p:sp>
        <p:nvSpPr>
          <p:cNvPr id="4" name="Slide Number Placeholder 3"/>
          <p:cNvSpPr>
            <a:spLocks noGrp="1"/>
          </p:cNvSpPr>
          <p:nvPr>
            <p:ph type="sldNum" sz="quarter" idx="5"/>
          </p:nvPr>
        </p:nvSpPr>
        <p:spPr/>
        <p:txBody>
          <a:bodyPr/>
          <a:lstStyle/>
          <a:p>
            <a:fld id="{F10D4D05-174F-4F59-A924-A0FF219BD04D}" type="slidenum">
              <a:rPr lang="en-US" smtClean="0"/>
              <a:t>81</a:t>
            </a:fld>
            <a:endParaRPr lang="en-US"/>
          </a:p>
        </p:txBody>
      </p:sp>
    </p:spTree>
    <p:extLst>
      <p:ext uri="{BB962C8B-B14F-4D97-AF65-F5344CB8AC3E}">
        <p14:creationId xmlns:p14="http://schemas.microsoft.com/office/powerpoint/2010/main" val="26356022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800">
                <a:effectLst/>
                <a:latin typeface="Arial" panose="020B0604020202020204" pitchFamily="34" charset="0"/>
                <a:ea typeface="Calibri" panose="020F0502020204030204" pitchFamily="34" charset="0"/>
                <a:cs typeface="Times New Roman" panose="02020603050405020304" pitchFamily="18" charset="0"/>
              </a:rPr>
              <a:t>  After John, the last one still living from among the original 12 apostles, was released from exile on the island of Patmos (whence he wrote </a:t>
            </a:r>
            <a:r>
              <a:rPr lang="en-US" sz="1800" i="1">
                <a:effectLst/>
                <a:latin typeface="Times New Roman" panose="02020603050405020304" pitchFamily="18" charset="0"/>
                <a:ea typeface="Calibri" panose="020F0502020204030204" pitchFamily="34" charset="0"/>
                <a:cs typeface="Times New Roman" panose="02020603050405020304" pitchFamily="18" charset="0"/>
              </a:rPr>
              <a:t>Revelation</a:t>
            </a:r>
            <a:r>
              <a:rPr lang="en-US" sz="1800">
                <a:effectLst/>
                <a:latin typeface="Arial" panose="020B0604020202020204" pitchFamily="34" charset="0"/>
                <a:ea typeface="Calibri" panose="020F0502020204030204" pitchFamily="34" charset="0"/>
                <a:cs typeface="Times New Roman" panose="02020603050405020304" pitchFamily="18" charset="0"/>
              </a:rPr>
              <a:t>) and returned to Ephesus, younger Christians bugged him to capture some of his great stories about Jesus on paper.</a:t>
            </a:r>
          </a:p>
          <a:p>
            <a:pPr marL="0" marR="0" lvl="0" indent="0">
              <a:lnSpc>
                <a:spcPct val="107000"/>
              </a:lnSpc>
              <a:spcBef>
                <a:spcPts val="0"/>
              </a:spcBef>
              <a:spcAft>
                <a:spcPts val="0"/>
              </a:spcAft>
              <a:buFont typeface="Symbol" panose="05050102010706020507" pitchFamily="18" charset="2"/>
              <a:buNone/>
            </a:pPr>
            <a:endParaRPr lang="en-US" sz="1800">
              <a:effectLst/>
              <a:latin typeface="Arial" panose="020B060402020202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600"/>
              <a:t>I have said that this gospel was composed after John returned from Patmos.  But actually, the gospel could have been composed either before or after his exile on Patmos…but was surely after he had left Palestine and arrived in Ephesus.</a:t>
            </a:r>
          </a:p>
        </p:txBody>
      </p:sp>
      <p:sp>
        <p:nvSpPr>
          <p:cNvPr id="4" name="Slide Number Placeholder 3"/>
          <p:cNvSpPr>
            <a:spLocks noGrp="1"/>
          </p:cNvSpPr>
          <p:nvPr>
            <p:ph type="sldNum" sz="quarter" idx="5"/>
          </p:nvPr>
        </p:nvSpPr>
        <p:spPr/>
        <p:txBody>
          <a:bodyPr/>
          <a:lstStyle/>
          <a:p>
            <a:fld id="{F10D4D05-174F-4F59-A924-A0FF219BD04D}" type="slidenum">
              <a:rPr lang="en-US" smtClean="0"/>
              <a:t>82</a:t>
            </a:fld>
            <a:endParaRPr lang="en-US"/>
          </a:p>
        </p:txBody>
      </p:sp>
    </p:spTree>
    <p:extLst>
      <p:ext uri="{BB962C8B-B14F-4D97-AF65-F5344CB8AC3E}">
        <p14:creationId xmlns:p14="http://schemas.microsoft.com/office/powerpoint/2010/main" val="2571933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lacks some of the features of Matthew and Luke, such as </a:t>
            </a:r>
          </a:p>
        </p:txBody>
      </p:sp>
      <p:sp>
        <p:nvSpPr>
          <p:cNvPr id="4" name="Slide Number Placeholder 3"/>
          <p:cNvSpPr>
            <a:spLocks noGrp="1"/>
          </p:cNvSpPr>
          <p:nvPr>
            <p:ph type="sldNum" sz="quarter" idx="5"/>
          </p:nvPr>
        </p:nvSpPr>
        <p:spPr/>
        <p:txBody>
          <a:bodyPr/>
          <a:lstStyle/>
          <a:p>
            <a:fld id="{F10D4D05-174F-4F59-A924-A0FF219BD04D}" type="slidenum">
              <a:rPr lang="en-US" smtClean="0"/>
              <a:t>10</a:t>
            </a:fld>
            <a:endParaRPr lang="en-US"/>
          </a:p>
        </p:txBody>
      </p:sp>
    </p:spTree>
    <p:extLst>
      <p:ext uri="{BB962C8B-B14F-4D97-AF65-F5344CB8AC3E}">
        <p14:creationId xmlns:p14="http://schemas.microsoft.com/office/powerpoint/2010/main" val="26437846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It is clear to me that he had help writing the Gospel.</a:t>
            </a:r>
          </a:p>
        </p:txBody>
      </p:sp>
      <p:sp>
        <p:nvSpPr>
          <p:cNvPr id="4" name="Slide Number Placeholder 3"/>
          <p:cNvSpPr>
            <a:spLocks noGrp="1"/>
          </p:cNvSpPr>
          <p:nvPr>
            <p:ph type="sldNum" sz="quarter" idx="5"/>
          </p:nvPr>
        </p:nvSpPr>
        <p:spPr/>
        <p:txBody>
          <a:bodyPr/>
          <a:lstStyle/>
          <a:p>
            <a:fld id="{F10D4D05-174F-4F59-A924-A0FF219BD04D}" type="slidenum">
              <a:rPr lang="en-US" smtClean="0"/>
              <a:t>83</a:t>
            </a:fld>
            <a:endParaRPr lang="en-US"/>
          </a:p>
        </p:txBody>
      </p:sp>
    </p:spTree>
    <p:extLst>
      <p:ext uri="{BB962C8B-B14F-4D97-AF65-F5344CB8AC3E}">
        <p14:creationId xmlns:p14="http://schemas.microsoft.com/office/powerpoint/2010/main" val="3114735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84</a:t>
            </a:fld>
            <a:endParaRPr lang="en-US"/>
          </a:p>
        </p:txBody>
      </p:sp>
    </p:spTree>
    <p:extLst>
      <p:ext uri="{BB962C8B-B14F-4D97-AF65-F5344CB8AC3E}">
        <p14:creationId xmlns:p14="http://schemas.microsoft.com/office/powerpoint/2010/main" val="3338584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85</a:t>
            </a:fld>
            <a:endParaRPr lang="en-US"/>
          </a:p>
        </p:txBody>
      </p:sp>
    </p:spTree>
    <p:extLst>
      <p:ext uri="{BB962C8B-B14F-4D97-AF65-F5344CB8AC3E}">
        <p14:creationId xmlns:p14="http://schemas.microsoft.com/office/powerpoint/2010/main" val="35800972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86</a:t>
            </a:fld>
            <a:endParaRPr lang="en-US"/>
          </a:p>
        </p:txBody>
      </p:sp>
    </p:spTree>
    <p:extLst>
      <p:ext uri="{BB962C8B-B14F-4D97-AF65-F5344CB8AC3E}">
        <p14:creationId xmlns:p14="http://schemas.microsoft.com/office/powerpoint/2010/main" val="7551617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87</a:t>
            </a:fld>
            <a:endParaRPr lang="en-US"/>
          </a:p>
        </p:txBody>
      </p:sp>
    </p:spTree>
    <p:extLst>
      <p:ext uri="{BB962C8B-B14F-4D97-AF65-F5344CB8AC3E}">
        <p14:creationId xmlns:p14="http://schemas.microsoft.com/office/powerpoint/2010/main" val="14109706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88</a:t>
            </a:fld>
            <a:endParaRPr lang="en-US"/>
          </a:p>
        </p:txBody>
      </p:sp>
    </p:spTree>
    <p:extLst>
      <p:ext uri="{BB962C8B-B14F-4D97-AF65-F5344CB8AC3E}">
        <p14:creationId xmlns:p14="http://schemas.microsoft.com/office/powerpoint/2010/main" val="149897296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This tells me that John had help.</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600"/>
              <a:t>It could have been either before or after his exile to Patmos, but definitely after he left Israel and moved to Ephesus, where there were plenty of young, Greek Christians to help him.</a:t>
            </a:r>
          </a:p>
          <a:p>
            <a:pPr marL="0" marR="0" lvl="0" indent="0">
              <a:lnSpc>
                <a:spcPct val="107000"/>
              </a:lnSpc>
              <a:spcBef>
                <a:spcPts val="0"/>
              </a:spcBef>
              <a:spcAft>
                <a:spcPts val="0"/>
              </a:spcAft>
              <a:buFont typeface="Symbol" panose="05050102010706020507" pitchFamily="18" charset="2"/>
              <a:buNone/>
            </a:pP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89</a:t>
            </a:fld>
            <a:endParaRPr lang="en-US"/>
          </a:p>
        </p:txBody>
      </p:sp>
    </p:spTree>
    <p:extLst>
      <p:ext uri="{BB962C8B-B14F-4D97-AF65-F5344CB8AC3E}">
        <p14:creationId xmlns:p14="http://schemas.microsoft.com/office/powerpoint/2010/main" val="10672704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90</a:t>
            </a:fld>
            <a:endParaRPr lang="en-US"/>
          </a:p>
        </p:txBody>
      </p:sp>
    </p:spTree>
    <p:extLst>
      <p:ext uri="{BB962C8B-B14F-4D97-AF65-F5344CB8AC3E}">
        <p14:creationId xmlns:p14="http://schemas.microsoft.com/office/powerpoint/2010/main" val="33245579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800">
                <a:effectLst/>
                <a:latin typeface="Arial" panose="020B0604020202020204" pitchFamily="34" charset="0"/>
                <a:ea typeface="Calibri" panose="020F0502020204030204" pitchFamily="34" charset="0"/>
                <a:cs typeface="Times New Roman" panose="02020603050405020304" pitchFamily="18" charset="0"/>
              </a:rPr>
              <a:t>According to </a:t>
            </a:r>
            <a:r>
              <a:rPr lang="en-US" sz="1800" i="1">
                <a:effectLst/>
                <a:latin typeface="Times New Roman" panose="02020603050405020304" pitchFamily="18" charset="0"/>
                <a:ea typeface="Calibri" panose="020F0502020204030204" pitchFamily="34" charset="0"/>
              </a:rPr>
              <a:t>Christianity Today</a:t>
            </a:r>
            <a:r>
              <a:rPr lang="en-US" sz="1800">
                <a:effectLst/>
                <a:latin typeface="Arial" panose="020B0604020202020204" pitchFamily="34" charset="0"/>
                <a:ea typeface="Calibri" panose="020F0502020204030204" pitchFamily="34" charset="0"/>
                <a:cs typeface="Times New Roman" panose="02020603050405020304" pitchFamily="18" charset="0"/>
              </a:rPr>
              <a:t> magazine, “John and Elizabeth Sherrill may be the most influential Christian authors you know nothing about.”</a:t>
            </a: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91</a:t>
            </a:fld>
            <a:endParaRPr lang="en-US"/>
          </a:p>
        </p:txBody>
      </p:sp>
    </p:spTree>
    <p:extLst>
      <p:ext uri="{BB962C8B-B14F-4D97-AF65-F5344CB8AC3E}">
        <p14:creationId xmlns:p14="http://schemas.microsoft.com/office/powerpoint/2010/main" val="11031469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John died several years ago, but Elizabeth just died last year.</a:t>
            </a:r>
          </a:p>
        </p:txBody>
      </p:sp>
      <p:sp>
        <p:nvSpPr>
          <p:cNvPr id="4" name="Slide Number Placeholder 3"/>
          <p:cNvSpPr>
            <a:spLocks noGrp="1"/>
          </p:cNvSpPr>
          <p:nvPr>
            <p:ph type="sldNum" sz="quarter" idx="5"/>
          </p:nvPr>
        </p:nvSpPr>
        <p:spPr/>
        <p:txBody>
          <a:bodyPr/>
          <a:lstStyle/>
          <a:p>
            <a:fld id="{F10D4D05-174F-4F59-A924-A0FF219BD04D}" type="slidenum">
              <a:rPr lang="en-US" smtClean="0"/>
              <a:t>92</a:t>
            </a:fld>
            <a:endParaRPr lang="en-US"/>
          </a:p>
        </p:txBody>
      </p:sp>
    </p:spTree>
    <p:extLst>
      <p:ext uri="{BB962C8B-B14F-4D97-AF65-F5344CB8AC3E}">
        <p14:creationId xmlns:p14="http://schemas.microsoft.com/office/powerpoint/2010/main" val="1596726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looks obvious, then, that Matthew and Luke each had access to a copy of MARK before them as they composed their own gospels.</a:t>
            </a:r>
          </a:p>
          <a:p>
            <a:endParaRPr lang="en-US"/>
          </a:p>
          <a:p>
            <a:r>
              <a:rPr lang="en-US"/>
              <a:t>They wrote to fill in some of the gaps left by Mark.</a:t>
            </a:r>
          </a:p>
        </p:txBody>
      </p:sp>
      <p:sp>
        <p:nvSpPr>
          <p:cNvPr id="4" name="Slide Number Placeholder 3"/>
          <p:cNvSpPr>
            <a:spLocks noGrp="1"/>
          </p:cNvSpPr>
          <p:nvPr>
            <p:ph type="sldNum" sz="quarter" idx="5"/>
          </p:nvPr>
        </p:nvSpPr>
        <p:spPr/>
        <p:txBody>
          <a:bodyPr/>
          <a:lstStyle/>
          <a:p>
            <a:fld id="{F10D4D05-174F-4F59-A924-A0FF219BD04D}" type="slidenum">
              <a:rPr lang="en-US" smtClean="0"/>
              <a:t>13</a:t>
            </a:fld>
            <a:endParaRPr lang="en-US"/>
          </a:p>
        </p:txBody>
      </p:sp>
    </p:spTree>
    <p:extLst>
      <p:ext uri="{BB962C8B-B14F-4D97-AF65-F5344CB8AC3E}">
        <p14:creationId xmlns:p14="http://schemas.microsoft.com/office/powerpoint/2010/main" val="141680323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Elizabeth was hugely gifted “in coaxing stories out of others and then helping them share their highly personal accounts of God at work in their lives.”</a:t>
            </a:r>
          </a:p>
        </p:txBody>
      </p:sp>
      <p:sp>
        <p:nvSpPr>
          <p:cNvPr id="4" name="Slide Number Placeholder 3"/>
          <p:cNvSpPr>
            <a:spLocks noGrp="1"/>
          </p:cNvSpPr>
          <p:nvPr>
            <p:ph type="sldNum" sz="quarter" idx="5"/>
          </p:nvPr>
        </p:nvSpPr>
        <p:spPr/>
        <p:txBody>
          <a:bodyPr/>
          <a:lstStyle/>
          <a:p>
            <a:fld id="{F10D4D05-174F-4F59-A924-A0FF219BD04D}" type="slidenum">
              <a:rPr lang="en-US" smtClean="0"/>
              <a:t>93</a:t>
            </a:fld>
            <a:endParaRPr lang="en-US"/>
          </a:p>
        </p:txBody>
      </p:sp>
    </p:spTree>
    <p:extLst>
      <p:ext uri="{BB962C8B-B14F-4D97-AF65-F5344CB8AC3E}">
        <p14:creationId xmlns:p14="http://schemas.microsoft.com/office/powerpoint/2010/main" val="136719516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John’s stories of Jesus are not unlike my father’s stories of flying a transport plane for the US Army in WW2.</a:t>
            </a:r>
          </a:p>
          <a:p>
            <a:pPr marL="0" marR="0" lvl="0" indent="0">
              <a:lnSpc>
                <a:spcPct val="107000"/>
              </a:lnSpc>
              <a:spcBef>
                <a:spcPts val="0"/>
              </a:spcBef>
              <a:spcAft>
                <a:spcPts val="0"/>
              </a:spcAft>
              <a:buFont typeface="Symbol" panose="05050102010706020507" pitchFamily="18" charset="2"/>
              <a:buNone/>
            </a:pPr>
            <a:endParaRPr lang="en-US" sz="1600"/>
          </a:p>
          <a:p>
            <a:pPr marL="742950" marR="0" lvl="1" indent="-285750">
              <a:lnSpc>
                <a:spcPct val="107000"/>
              </a:lnSpc>
              <a:spcBef>
                <a:spcPts val="0"/>
              </a:spcBef>
              <a:spcAft>
                <a:spcPts val="0"/>
              </a:spcAft>
              <a:buFont typeface="Arial" panose="020B0604020202020204" pitchFamily="34" charset="0"/>
              <a:buChar char="•"/>
            </a:pPr>
            <a:r>
              <a:rPr lang="en-US" sz="1600"/>
              <a:t>Captivating eye-witness accounts.  </a:t>
            </a:r>
          </a:p>
          <a:p>
            <a:pPr marL="742950" marR="0" lvl="1" indent="-285750">
              <a:lnSpc>
                <a:spcPct val="107000"/>
              </a:lnSpc>
              <a:spcBef>
                <a:spcPts val="0"/>
              </a:spcBef>
              <a:spcAft>
                <a:spcPts val="0"/>
              </a:spcAft>
              <a:buFont typeface="Arial" panose="020B0604020202020204" pitchFamily="34" charset="0"/>
              <a:buChar char="•"/>
            </a:pPr>
            <a:r>
              <a:rPr lang="en-US" sz="1600"/>
              <a:t>Give you the feeling of being there.</a:t>
            </a:r>
          </a:p>
          <a:p>
            <a:pPr marL="742950" marR="0" lvl="1" indent="-285750">
              <a:lnSpc>
                <a:spcPct val="107000"/>
              </a:lnSpc>
              <a:spcBef>
                <a:spcPts val="0"/>
              </a:spcBef>
              <a:spcAft>
                <a:spcPts val="0"/>
              </a:spcAft>
              <a:buFont typeface="Arial" panose="020B0604020202020204" pitchFamily="34" charset="0"/>
              <a:buChar char="•"/>
            </a:pPr>
            <a:r>
              <a:rPr lang="en-US" sz="1600"/>
              <a:t>Definitely not chronological.</a:t>
            </a:r>
          </a:p>
          <a:p>
            <a:pPr marL="1200150" marR="0" lvl="2" indent="-285750">
              <a:lnSpc>
                <a:spcPct val="107000"/>
              </a:lnSpc>
              <a:spcBef>
                <a:spcPts val="0"/>
              </a:spcBef>
              <a:spcAft>
                <a:spcPts val="0"/>
              </a:spcAft>
              <a:buFont typeface="Arial" panose="020B0604020202020204" pitchFamily="34" charset="0"/>
              <a:buChar char="•"/>
            </a:pPr>
            <a:r>
              <a:rPr lang="en-US" sz="1600"/>
              <a:t>Flying into a British airfield in Athens where the risk of attack was so great, Dad and his crew slept under a wing, so they could fly out at night immediately if need be.</a:t>
            </a:r>
          </a:p>
          <a:p>
            <a:pPr marL="1200150" marR="0" lvl="2" indent="-285750">
              <a:lnSpc>
                <a:spcPct val="107000"/>
              </a:lnSpc>
              <a:spcBef>
                <a:spcPts val="0"/>
              </a:spcBef>
              <a:spcAft>
                <a:spcPts val="0"/>
              </a:spcAft>
              <a:buFont typeface="Arial" panose="020B0604020202020204" pitchFamily="34" charset="0"/>
              <a:buChar char="•"/>
            </a:pPr>
            <a:r>
              <a:rPr lang="en-US" sz="1600"/>
              <a:t>Then to a story of his basic training in Miami Beach, FL.</a:t>
            </a:r>
          </a:p>
          <a:p>
            <a:pPr marL="1200150" marR="0" lvl="2" indent="-285750">
              <a:lnSpc>
                <a:spcPct val="107000"/>
              </a:lnSpc>
              <a:spcBef>
                <a:spcPts val="0"/>
              </a:spcBef>
              <a:spcAft>
                <a:spcPts val="0"/>
              </a:spcAft>
              <a:buFont typeface="Arial" panose="020B0604020202020204" pitchFamily="34" charset="0"/>
              <a:buChar char="•"/>
            </a:pPr>
            <a:r>
              <a:rPr lang="en-US" sz="1600"/>
              <a:t>Then to a post-war story of flying the first commercial flight from Cairo to Rome.</a:t>
            </a:r>
          </a:p>
          <a:p>
            <a:pPr marL="1200150" marR="0" lvl="2" indent="-285750">
              <a:lnSpc>
                <a:spcPct val="107000"/>
              </a:lnSpc>
              <a:spcBef>
                <a:spcPts val="0"/>
              </a:spcBef>
              <a:spcAft>
                <a:spcPts val="0"/>
              </a:spcAft>
              <a:buFont typeface="Arial" panose="020B0604020202020204" pitchFamily="34" charset="0"/>
              <a:buChar char="•"/>
            </a:pPr>
            <a:r>
              <a:rPr lang="en-US" sz="1600"/>
              <a:t>Back into the war period where he gave a blonde nurse the chance to fly with some medical supplies out of Rome.</a:t>
            </a:r>
            <a:br>
              <a:rPr lang="en-US" sz="1600"/>
            </a:br>
            <a:endParaRPr lang="en-US" sz="1600"/>
          </a:p>
          <a:p>
            <a:pPr marL="1200150" marR="0" lvl="2" indent="-285750">
              <a:lnSpc>
                <a:spcPct val="107000"/>
              </a:lnSpc>
              <a:spcBef>
                <a:spcPts val="0"/>
              </a:spcBef>
              <a:spcAft>
                <a:spcPts val="0"/>
              </a:spcAft>
              <a:buFont typeface="Arial" panose="020B0604020202020204" pitchFamily="34" charset="0"/>
              <a:buChar char="•"/>
            </a:pPr>
            <a:r>
              <a:rPr lang="en-US" sz="1600"/>
              <a:t>John 2: wedding at Cana – the first miracle.</a:t>
            </a:r>
          </a:p>
          <a:p>
            <a:pPr marL="1200150" marR="0" lvl="2" indent="-285750">
              <a:lnSpc>
                <a:spcPct val="107000"/>
              </a:lnSpc>
              <a:spcBef>
                <a:spcPts val="0"/>
              </a:spcBef>
              <a:spcAft>
                <a:spcPts val="0"/>
              </a:spcAft>
              <a:buFont typeface="Arial" panose="020B0604020202020204" pitchFamily="34" charset="0"/>
              <a:buChar char="•"/>
            </a:pPr>
            <a:r>
              <a:rPr lang="en-US" sz="1600"/>
              <a:t>John 4: I know the Messiah will come.  “I am him!”  Probably from his final trip to Jerusalem, just before his crucifixion.</a:t>
            </a:r>
          </a:p>
          <a:p>
            <a:pPr marL="1200150" marR="0" lvl="2" indent="-285750">
              <a:lnSpc>
                <a:spcPct val="107000"/>
              </a:lnSpc>
              <a:spcBef>
                <a:spcPts val="0"/>
              </a:spcBef>
              <a:spcAft>
                <a:spcPts val="0"/>
              </a:spcAft>
              <a:buFont typeface="Arial" panose="020B0604020202020204" pitchFamily="34" charset="0"/>
              <a:buChar char="•"/>
            </a:pPr>
            <a:r>
              <a:rPr lang="en-US" sz="1600"/>
              <a:t>Then back to feeding the 5,000 in John 6.</a:t>
            </a:r>
          </a:p>
          <a:p>
            <a:pPr marL="0" marR="0" lvl="0" indent="0">
              <a:lnSpc>
                <a:spcPct val="107000"/>
              </a:lnSpc>
              <a:spcBef>
                <a:spcPts val="0"/>
              </a:spcBef>
              <a:spcAft>
                <a:spcPts val="0"/>
              </a:spcAft>
              <a:buFont typeface="Arial" panose="020B0604020202020204" pitchFamily="34" charset="0"/>
              <a:buNone/>
            </a:pPr>
            <a:br>
              <a:rPr lang="en-US" sz="1600"/>
            </a:br>
            <a:r>
              <a:rPr lang="en-US" sz="1600"/>
              <a:t>Luke much more interested in laying out a chronological account.</a:t>
            </a:r>
          </a:p>
          <a:p>
            <a:pPr marL="0" marR="0" lvl="0" indent="0">
              <a:lnSpc>
                <a:spcPct val="107000"/>
              </a:lnSpc>
              <a:spcBef>
                <a:spcPts val="0"/>
              </a:spcBef>
              <a:spcAft>
                <a:spcPts val="0"/>
              </a:spcAft>
              <a:buFont typeface="Arial" panose="020B0604020202020204" pitchFamily="34" charset="0"/>
              <a:buNone/>
            </a:pPr>
            <a:endParaRPr lang="en-US" sz="1600"/>
          </a:p>
          <a:p>
            <a:pPr marL="0" marR="0" lvl="0" indent="0">
              <a:lnSpc>
                <a:spcPct val="107000"/>
              </a:lnSpc>
              <a:spcBef>
                <a:spcPts val="0"/>
              </a:spcBef>
              <a:spcAft>
                <a:spcPts val="0"/>
              </a:spcAft>
              <a:buFont typeface="Arial" panose="020B0604020202020204" pitchFamily="34" charset="0"/>
              <a:buNone/>
            </a:pPr>
            <a:r>
              <a:rPr lang="en-US" sz="1600"/>
              <a:t>Both have eyewitness accounts…but John’s is organized very differently.  The memories of an old man.</a:t>
            </a:r>
          </a:p>
        </p:txBody>
      </p:sp>
      <p:sp>
        <p:nvSpPr>
          <p:cNvPr id="4" name="Slide Number Placeholder 3"/>
          <p:cNvSpPr>
            <a:spLocks noGrp="1"/>
          </p:cNvSpPr>
          <p:nvPr>
            <p:ph type="sldNum" sz="quarter" idx="5"/>
          </p:nvPr>
        </p:nvSpPr>
        <p:spPr/>
        <p:txBody>
          <a:bodyPr/>
          <a:lstStyle/>
          <a:p>
            <a:fld id="{F10D4D05-174F-4F59-A924-A0FF219BD04D}" type="slidenum">
              <a:rPr lang="en-US" smtClean="0"/>
              <a:t>94</a:t>
            </a:fld>
            <a:endParaRPr lang="en-US"/>
          </a:p>
        </p:txBody>
      </p:sp>
    </p:spTree>
    <p:extLst>
      <p:ext uri="{BB962C8B-B14F-4D97-AF65-F5344CB8AC3E}">
        <p14:creationId xmlns:p14="http://schemas.microsoft.com/office/powerpoint/2010/main" val="141242270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Easy to see why Mark the early church put Mark in between Matthew and Luke.  It is a connecting link between them.</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800">
                <a:effectLst/>
                <a:latin typeface="Arial" panose="020B0604020202020204" pitchFamily="34" charset="0"/>
                <a:ea typeface="Calibri" panose="020F0502020204030204" pitchFamily="34" charset="0"/>
                <a:cs typeface="Times New Roman" panose="02020603050405020304" pitchFamily="18" charset="0"/>
              </a:rPr>
              <a:t>The middle position has nothing to do with the chronological order in which the gospels were written, but with </a:t>
            </a:r>
            <a:r>
              <a:rPr lang="en-US" sz="1800" i="1">
                <a:effectLst/>
                <a:latin typeface="Times New Roman" panose="02020603050405020304" pitchFamily="18" charset="0"/>
                <a:ea typeface="Calibri" panose="020F0502020204030204" pitchFamily="34" charset="0"/>
                <a:cs typeface="Times New Roman" panose="02020603050405020304" pitchFamily="18" charset="0"/>
              </a:rPr>
              <a:t>Mark’s</a:t>
            </a:r>
            <a:r>
              <a:rPr lang="en-US" sz="1800">
                <a:effectLst/>
                <a:latin typeface="Arial" panose="020B0604020202020204" pitchFamily="34" charset="0"/>
                <a:ea typeface="Calibri" panose="020F0502020204030204" pitchFamily="34" charset="0"/>
                <a:cs typeface="Times New Roman" panose="02020603050405020304" pitchFamily="18" charset="0"/>
              </a:rPr>
              <a:t> role.</a:t>
            </a:r>
            <a:endParaRPr lang="en-US" sz="160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endParaRPr lang="en-US" sz="1600">
              <a:effectLst/>
              <a:latin typeface="Arial" panose="020B060402020202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800">
                <a:effectLst/>
                <a:latin typeface="Arial" panose="020B0604020202020204" pitchFamily="34" charset="0"/>
                <a:ea typeface="Calibri" panose="020F0502020204030204" pitchFamily="34" charset="0"/>
                <a:cs typeface="Times New Roman" panose="02020603050405020304" pitchFamily="18" charset="0"/>
              </a:rPr>
              <a:t>Also accounts for the slight ambivalence of the external historical evidence for the order in which the Gospels were written. </a:t>
            </a:r>
            <a:r>
              <a:rPr lang="en-US" sz="1800" i="1">
                <a:effectLst/>
                <a:latin typeface="Times New Roman" panose="02020603050405020304" pitchFamily="18" charset="0"/>
                <a:ea typeface="Calibri" panose="020F0502020204030204" pitchFamily="34" charset="0"/>
                <a:cs typeface="Times New Roman" panose="02020603050405020304" pitchFamily="18" charset="0"/>
              </a:rPr>
              <a:t>Matthew</a:t>
            </a:r>
            <a:r>
              <a:rPr lang="en-US" sz="1800">
                <a:effectLst/>
                <a:latin typeface="Arial" panose="020B0604020202020204" pitchFamily="34" charset="0"/>
                <a:ea typeface="Calibri" panose="020F0502020204030204" pitchFamily="34" charset="0"/>
                <a:cs typeface="Times New Roman" panose="02020603050405020304" pitchFamily="18" charset="0"/>
              </a:rPr>
              <a:t> is universally agreed to have been first, and </a:t>
            </a:r>
            <a:r>
              <a:rPr lang="en-US" sz="1800" i="1">
                <a:effectLst/>
                <a:latin typeface="Times New Roman" panose="02020603050405020304" pitchFamily="18" charset="0"/>
                <a:ea typeface="Calibri" panose="020F0502020204030204" pitchFamily="34" charset="0"/>
                <a:cs typeface="Times New Roman" panose="02020603050405020304" pitchFamily="18" charset="0"/>
              </a:rPr>
              <a:t>John</a:t>
            </a:r>
            <a:r>
              <a:rPr lang="en-US" sz="1800">
                <a:effectLst/>
                <a:latin typeface="Arial" panose="020B0604020202020204" pitchFamily="34" charset="0"/>
                <a:ea typeface="Calibri" panose="020F0502020204030204" pitchFamily="34" charset="0"/>
                <a:cs typeface="Times New Roman" panose="02020603050405020304" pitchFamily="18" charset="0"/>
              </a:rPr>
              <a:t> last.</a:t>
            </a:r>
          </a:p>
          <a:p>
            <a:pPr marL="0" marR="0" lvl="0" indent="0">
              <a:lnSpc>
                <a:spcPct val="107000"/>
              </a:lnSpc>
              <a:spcBef>
                <a:spcPts val="0"/>
              </a:spcBef>
              <a:spcAft>
                <a:spcPts val="0"/>
              </a:spcAft>
              <a:buFont typeface="Symbol" panose="05050102010706020507" pitchFamily="18" charset="2"/>
              <a:buNone/>
            </a:pPr>
            <a:endParaRPr lang="en-US" sz="1800">
              <a:effectLst/>
              <a:latin typeface="Arial" panose="020B060402020202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800">
                <a:effectLst/>
                <a:latin typeface="Arial" panose="020B0604020202020204" pitchFamily="34" charset="0"/>
                <a:cs typeface="Times New Roman" panose="02020603050405020304" pitchFamily="18" charset="0"/>
              </a:rPr>
              <a:t>Mark and Luke composed very close to each other.  Luke written first, but Mark was more widely circulated initially.</a:t>
            </a: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95</a:t>
            </a:fld>
            <a:endParaRPr lang="en-US"/>
          </a:p>
        </p:txBody>
      </p:sp>
    </p:spTree>
    <p:extLst>
      <p:ext uri="{BB962C8B-B14F-4D97-AF65-F5344CB8AC3E}">
        <p14:creationId xmlns:p14="http://schemas.microsoft.com/office/powerpoint/2010/main" val="28685823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Matthew wrote Matthew.  Luke wrote Luke.  Mark and John wrote their respective gospels.</a:t>
            </a:r>
          </a:p>
        </p:txBody>
      </p:sp>
      <p:sp>
        <p:nvSpPr>
          <p:cNvPr id="4" name="Slide Number Placeholder 3"/>
          <p:cNvSpPr>
            <a:spLocks noGrp="1"/>
          </p:cNvSpPr>
          <p:nvPr>
            <p:ph type="sldNum" sz="quarter" idx="5"/>
          </p:nvPr>
        </p:nvSpPr>
        <p:spPr/>
        <p:txBody>
          <a:bodyPr/>
          <a:lstStyle/>
          <a:p>
            <a:fld id="{F10D4D05-174F-4F59-A924-A0FF219BD04D}" type="slidenum">
              <a:rPr lang="en-US" smtClean="0"/>
              <a:t>96</a:t>
            </a:fld>
            <a:endParaRPr lang="en-US"/>
          </a:p>
        </p:txBody>
      </p:sp>
    </p:spTree>
    <p:extLst>
      <p:ext uri="{BB962C8B-B14F-4D97-AF65-F5344CB8AC3E}">
        <p14:creationId xmlns:p14="http://schemas.microsoft.com/office/powerpoint/2010/main" val="42112363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Matthew wrote Matthew.  Luke wrote Luke.  Mark and John wrote their respective gospels.</a:t>
            </a:r>
          </a:p>
        </p:txBody>
      </p:sp>
      <p:sp>
        <p:nvSpPr>
          <p:cNvPr id="4" name="Slide Number Placeholder 3"/>
          <p:cNvSpPr>
            <a:spLocks noGrp="1"/>
          </p:cNvSpPr>
          <p:nvPr>
            <p:ph type="sldNum" sz="quarter" idx="5"/>
          </p:nvPr>
        </p:nvSpPr>
        <p:spPr/>
        <p:txBody>
          <a:bodyPr/>
          <a:lstStyle/>
          <a:p>
            <a:fld id="{F10D4D05-174F-4F59-A924-A0FF219BD04D}" type="slidenum">
              <a:rPr lang="en-US" smtClean="0"/>
              <a:t>97</a:t>
            </a:fld>
            <a:endParaRPr lang="en-US"/>
          </a:p>
        </p:txBody>
      </p:sp>
    </p:spTree>
    <p:extLst>
      <p:ext uri="{BB962C8B-B14F-4D97-AF65-F5344CB8AC3E}">
        <p14:creationId xmlns:p14="http://schemas.microsoft.com/office/powerpoint/2010/main" val="3397770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Download an essay of this presentation at www.NTGreek.ca/Q – my translation notes from 1 Thess 4 &amp; 5.</a:t>
            </a:r>
          </a:p>
        </p:txBody>
      </p:sp>
      <p:sp>
        <p:nvSpPr>
          <p:cNvPr id="4" name="Slide Number Placeholder 3"/>
          <p:cNvSpPr>
            <a:spLocks noGrp="1"/>
          </p:cNvSpPr>
          <p:nvPr>
            <p:ph type="sldNum" sz="quarter" idx="5"/>
          </p:nvPr>
        </p:nvSpPr>
        <p:spPr/>
        <p:txBody>
          <a:bodyPr/>
          <a:lstStyle/>
          <a:p>
            <a:fld id="{F10D4D05-174F-4F59-A924-A0FF219BD04D}" type="slidenum">
              <a:rPr lang="en-US" smtClean="0"/>
              <a:t>98</a:t>
            </a:fld>
            <a:endParaRPr lang="en-US"/>
          </a:p>
        </p:txBody>
      </p:sp>
    </p:spTree>
    <p:extLst>
      <p:ext uri="{BB962C8B-B14F-4D97-AF65-F5344CB8AC3E}">
        <p14:creationId xmlns:p14="http://schemas.microsoft.com/office/powerpoint/2010/main" val="18032384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400"/>
              <a:t>I</a:t>
            </a:r>
            <a:r>
              <a:rPr lang="en-US" sz="1600">
                <a:effectLst/>
                <a:latin typeface="Arial" panose="020B0604020202020204" pitchFamily="34" charset="0"/>
                <a:ea typeface="Calibri" panose="020F0502020204030204" pitchFamily="34" charset="0"/>
                <a:cs typeface="Times New Roman" panose="02020603050405020304" pitchFamily="18" charset="0"/>
              </a:rPr>
              <a:t>t included a lot of information that was highly relevant in Jewish evangelism, but largely irrelevant in Greek evangelism.  Paul needed more suitable tool</a:t>
            </a: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99</a:t>
            </a:fld>
            <a:endParaRPr lang="en-US"/>
          </a:p>
        </p:txBody>
      </p:sp>
    </p:spTree>
    <p:extLst>
      <p:ext uri="{BB962C8B-B14F-4D97-AF65-F5344CB8AC3E}">
        <p14:creationId xmlns:p14="http://schemas.microsoft.com/office/powerpoint/2010/main" val="93248345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800">
                <a:effectLst/>
                <a:latin typeface="Arial" panose="020B0604020202020204" pitchFamily="34" charset="0"/>
                <a:cs typeface="Times New Roman" panose="02020603050405020304" pitchFamily="18" charset="0"/>
              </a:rPr>
              <a:t>That Mark was never composed as a literary work, but were speaking notes from an influential series of talks that Peter gave in Rome.</a:t>
            </a: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100</a:t>
            </a:fld>
            <a:endParaRPr lang="en-US"/>
          </a:p>
        </p:txBody>
      </p:sp>
    </p:spTree>
    <p:extLst>
      <p:ext uri="{BB962C8B-B14F-4D97-AF65-F5344CB8AC3E}">
        <p14:creationId xmlns:p14="http://schemas.microsoft.com/office/powerpoint/2010/main" val="62716128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800">
                <a:effectLst/>
                <a:latin typeface="Arial" panose="020B0604020202020204" pitchFamily="34" charset="0"/>
                <a:ea typeface="Calibri" panose="020F0502020204030204" pitchFamily="34" charset="0"/>
                <a:cs typeface="Times New Roman" panose="02020603050405020304" pitchFamily="18" charset="0"/>
              </a:rPr>
              <a:t>How on earth did they come to be, and why?</a:t>
            </a:r>
            <a:endParaRPr lang="en-US" sz="1600"/>
          </a:p>
        </p:txBody>
      </p:sp>
      <p:sp>
        <p:nvSpPr>
          <p:cNvPr id="4" name="Slide Number Placeholder 3"/>
          <p:cNvSpPr>
            <a:spLocks noGrp="1"/>
          </p:cNvSpPr>
          <p:nvPr>
            <p:ph type="sldNum" sz="quarter" idx="5"/>
          </p:nvPr>
        </p:nvSpPr>
        <p:spPr/>
        <p:txBody>
          <a:bodyPr/>
          <a:lstStyle/>
          <a:p>
            <a:fld id="{F10D4D05-174F-4F59-A924-A0FF219BD04D}" type="slidenum">
              <a:rPr lang="en-US" smtClean="0"/>
              <a:t>101</a:t>
            </a:fld>
            <a:endParaRPr lang="en-US"/>
          </a:p>
        </p:txBody>
      </p:sp>
    </p:spTree>
    <p:extLst>
      <p:ext uri="{BB962C8B-B14F-4D97-AF65-F5344CB8AC3E}">
        <p14:creationId xmlns:p14="http://schemas.microsoft.com/office/powerpoint/2010/main" val="17263729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The even more curious, and otherwise inexplicable, zig-zag fashion in which pericopes in Mark move forward — always forward and never back — through parallel passages in Matthew and Luke.</a:t>
            </a:r>
          </a:p>
        </p:txBody>
      </p:sp>
      <p:sp>
        <p:nvSpPr>
          <p:cNvPr id="4" name="Slide Number Placeholder 3"/>
          <p:cNvSpPr>
            <a:spLocks noGrp="1"/>
          </p:cNvSpPr>
          <p:nvPr>
            <p:ph type="sldNum" sz="quarter" idx="5"/>
          </p:nvPr>
        </p:nvSpPr>
        <p:spPr/>
        <p:txBody>
          <a:bodyPr/>
          <a:lstStyle/>
          <a:p>
            <a:fld id="{F10D4D05-174F-4F59-A924-A0FF219BD04D}" type="slidenum">
              <a:rPr lang="en-US" smtClean="0"/>
              <a:t>102</a:t>
            </a:fld>
            <a:endParaRPr lang="en-US"/>
          </a:p>
        </p:txBody>
      </p:sp>
    </p:spTree>
    <p:extLst>
      <p:ext uri="{BB962C8B-B14F-4D97-AF65-F5344CB8AC3E}">
        <p14:creationId xmlns:p14="http://schemas.microsoft.com/office/powerpoint/2010/main" val="4177223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However, there are 200 verses or so that are included in both Luke and Matthew (with only minor variations between them) that are missing in Mark.</a:t>
            </a:r>
          </a:p>
          <a:p>
            <a:endParaRPr lang="en-US"/>
          </a:p>
          <a:p>
            <a:r>
              <a:rPr lang="en-US"/>
              <a:t>The most natural explanation for this would be that Luke had a copy of Matthew at hand when he composed his gospel.  But many prefer a more complex solution.</a:t>
            </a:r>
          </a:p>
        </p:txBody>
      </p:sp>
      <p:sp>
        <p:nvSpPr>
          <p:cNvPr id="4" name="Slide Number Placeholder 3"/>
          <p:cNvSpPr>
            <a:spLocks noGrp="1"/>
          </p:cNvSpPr>
          <p:nvPr>
            <p:ph type="sldNum" sz="quarter" idx="5"/>
          </p:nvPr>
        </p:nvSpPr>
        <p:spPr/>
        <p:txBody>
          <a:bodyPr/>
          <a:lstStyle/>
          <a:p>
            <a:fld id="{F10D4D05-174F-4F59-A924-A0FF219BD04D}" type="slidenum">
              <a:rPr lang="en-US" smtClean="0"/>
              <a:t>14</a:t>
            </a:fld>
            <a:endParaRPr lang="en-US"/>
          </a:p>
        </p:txBody>
      </p:sp>
    </p:spTree>
    <p:extLst>
      <p:ext uri="{BB962C8B-B14F-4D97-AF65-F5344CB8AC3E}">
        <p14:creationId xmlns:p14="http://schemas.microsoft.com/office/powerpoint/2010/main" val="37066031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600"/>
              <a:t>A bit more complete than this PowerPoint.  </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Includes my translation notes from 1 Thess 4 &amp; 5, which convinces me that Paul carried a copy of Matthew’s scroll with him on all of his missionary journeys.</a:t>
            </a:r>
          </a:p>
          <a:p>
            <a:pPr marL="0" marR="0" lvl="0" indent="0">
              <a:lnSpc>
                <a:spcPct val="107000"/>
              </a:lnSpc>
              <a:spcBef>
                <a:spcPts val="0"/>
              </a:spcBef>
              <a:spcAft>
                <a:spcPts val="0"/>
              </a:spcAft>
              <a:buFont typeface="Symbol" panose="05050102010706020507" pitchFamily="18" charset="2"/>
              <a:buNone/>
            </a:pPr>
            <a:endParaRPr lang="en-US" sz="1600"/>
          </a:p>
          <a:p>
            <a:pPr marL="0" marR="0" lvl="0" indent="0">
              <a:lnSpc>
                <a:spcPct val="107000"/>
              </a:lnSpc>
              <a:spcBef>
                <a:spcPts val="0"/>
              </a:spcBef>
              <a:spcAft>
                <a:spcPts val="0"/>
              </a:spcAft>
              <a:buFont typeface="Symbol" panose="05050102010706020507" pitchFamily="18" charset="2"/>
              <a:buNone/>
            </a:pPr>
            <a:r>
              <a:rPr lang="en-US" sz="1600"/>
              <a:t>Questions?</a:t>
            </a:r>
          </a:p>
        </p:txBody>
      </p:sp>
      <p:sp>
        <p:nvSpPr>
          <p:cNvPr id="4" name="Slide Number Placeholder 3"/>
          <p:cNvSpPr>
            <a:spLocks noGrp="1"/>
          </p:cNvSpPr>
          <p:nvPr>
            <p:ph type="sldNum" sz="quarter" idx="5"/>
          </p:nvPr>
        </p:nvSpPr>
        <p:spPr/>
        <p:txBody>
          <a:bodyPr/>
          <a:lstStyle/>
          <a:p>
            <a:fld id="{F10D4D05-174F-4F59-A924-A0FF219BD04D}" type="slidenum">
              <a:rPr lang="en-US" smtClean="0"/>
              <a:t>103</a:t>
            </a:fld>
            <a:endParaRPr lang="en-US"/>
          </a:p>
        </p:txBody>
      </p:sp>
    </p:spTree>
    <p:extLst>
      <p:ext uri="{BB962C8B-B14F-4D97-AF65-F5344CB8AC3E}">
        <p14:creationId xmlns:p14="http://schemas.microsoft.com/office/powerpoint/2010/main" val="3287639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48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62251-651C-D566-BBA6-698230ECBD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21CEA4-1386-373E-7788-F3F1C72472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09D6B-5270-D9AB-E87E-FE3FB1DBAFCF}"/>
              </a:ext>
            </a:extLst>
          </p:cNvPr>
          <p:cNvSpPr>
            <a:spLocks noGrp="1"/>
          </p:cNvSpPr>
          <p:nvPr>
            <p:ph type="dt" sz="half" idx="10"/>
          </p:nvPr>
        </p:nvSpPr>
        <p:spPr/>
        <p:txBody>
          <a:bodyPr/>
          <a:lstStyle/>
          <a:p>
            <a:fld id="{31345D8C-E094-4CCA-8C70-4C2228009D28}" type="datetimeFigureOut">
              <a:rPr lang="en-US" smtClean="0"/>
              <a:t>2/2/2024</a:t>
            </a:fld>
            <a:endParaRPr lang="en-US"/>
          </a:p>
        </p:txBody>
      </p:sp>
      <p:sp>
        <p:nvSpPr>
          <p:cNvPr id="5" name="Footer Placeholder 4">
            <a:extLst>
              <a:ext uri="{FF2B5EF4-FFF2-40B4-BE49-F238E27FC236}">
                <a16:creationId xmlns:a16="http://schemas.microsoft.com/office/drawing/2014/main" id="{33675349-B404-2B2C-08CD-9BC4572633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9779A2-5E35-C692-991E-BDE52A79A648}"/>
              </a:ext>
            </a:extLst>
          </p:cNvPr>
          <p:cNvSpPr>
            <a:spLocks noGrp="1"/>
          </p:cNvSpPr>
          <p:nvPr>
            <p:ph type="sldNum" sz="quarter" idx="12"/>
          </p:nvPr>
        </p:nvSpPr>
        <p:spPr/>
        <p:txBody>
          <a:bodyPr/>
          <a:lstStyle/>
          <a:p>
            <a:fld id="{78A5936A-7149-424A-B0B4-4A1163B3EDAA}" type="slidenum">
              <a:rPr lang="en-US" smtClean="0"/>
              <a:t>‹#›</a:t>
            </a:fld>
            <a:endParaRPr lang="en-US"/>
          </a:p>
        </p:txBody>
      </p:sp>
    </p:spTree>
    <p:extLst>
      <p:ext uri="{BB962C8B-B14F-4D97-AF65-F5344CB8AC3E}">
        <p14:creationId xmlns:p14="http://schemas.microsoft.com/office/powerpoint/2010/main" val="3436869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FEB4CD-1A32-E47E-393F-695BFE55926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99198A-0EEC-0D0A-DA5F-B39F8194AE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0CC344-1882-A36F-F0B4-CA10F5FE5065}"/>
              </a:ext>
            </a:extLst>
          </p:cNvPr>
          <p:cNvSpPr>
            <a:spLocks noGrp="1"/>
          </p:cNvSpPr>
          <p:nvPr>
            <p:ph type="dt" sz="half" idx="10"/>
          </p:nvPr>
        </p:nvSpPr>
        <p:spPr/>
        <p:txBody>
          <a:bodyPr/>
          <a:lstStyle/>
          <a:p>
            <a:fld id="{31345D8C-E094-4CCA-8C70-4C2228009D28}" type="datetimeFigureOut">
              <a:rPr lang="en-US" smtClean="0"/>
              <a:t>2/2/2024</a:t>
            </a:fld>
            <a:endParaRPr lang="en-US"/>
          </a:p>
        </p:txBody>
      </p:sp>
      <p:sp>
        <p:nvSpPr>
          <p:cNvPr id="5" name="Footer Placeholder 4">
            <a:extLst>
              <a:ext uri="{FF2B5EF4-FFF2-40B4-BE49-F238E27FC236}">
                <a16:creationId xmlns:a16="http://schemas.microsoft.com/office/drawing/2014/main" id="{8F9F0255-B28C-E6AD-F49B-2FF409AF11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ACB78-8C36-E7FC-3D49-0CF4EF113E4F}"/>
              </a:ext>
            </a:extLst>
          </p:cNvPr>
          <p:cNvSpPr>
            <a:spLocks noGrp="1"/>
          </p:cNvSpPr>
          <p:nvPr>
            <p:ph type="sldNum" sz="quarter" idx="12"/>
          </p:nvPr>
        </p:nvSpPr>
        <p:spPr/>
        <p:txBody>
          <a:bodyPr/>
          <a:lstStyle/>
          <a:p>
            <a:fld id="{78A5936A-7149-424A-B0B4-4A1163B3EDAA}" type="slidenum">
              <a:rPr lang="en-US" smtClean="0"/>
              <a:t>‹#›</a:t>
            </a:fld>
            <a:endParaRPr lang="en-US"/>
          </a:p>
        </p:txBody>
      </p:sp>
    </p:spTree>
    <p:extLst>
      <p:ext uri="{BB962C8B-B14F-4D97-AF65-F5344CB8AC3E}">
        <p14:creationId xmlns:p14="http://schemas.microsoft.com/office/powerpoint/2010/main" val="3714502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8D47D-0E2B-E6D9-F5B7-CA9D186846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334658-DEC7-CF69-6AAF-ACE2E45218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B36F597-8F09-B93E-CE75-24C6E07580C6}"/>
              </a:ext>
            </a:extLst>
          </p:cNvPr>
          <p:cNvSpPr>
            <a:spLocks noGrp="1"/>
          </p:cNvSpPr>
          <p:nvPr>
            <p:ph type="dt" sz="half" idx="10"/>
          </p:nvPr>
        </p:nvSpPr>
        <p:spPr/>
        <p:txBody>
          <a:bodyPr/>
          <a:lstStyle/>
          <a:p>
            <a:fld id="{31345D8C-E094-4CCA-8C70-4C2228009D28}" type="datetimeFigureOut">
              <a:rPr lang="en-US" smtClean="0"/>
              <a:t>2/2/2024</a:t>
            </a:fld>
            <a:endParaRPr lang="en-US"/>
          </a:p>
        </p:txBody>
      </p:sp>
      <p:sp>
        <p:nvSpPr>
          <p:cNvPr id="5" name="Footer Placeholder 4">
            <a:extLst>
              <a:ext uri="{FF2B5EF4-FFF2-40B4-BE49-F238E27FC236}">
                <a16:creationId xmlns:a16="http://schemas.microsoft.com/office/drawing/2014/main" id="{0026EE88-43C9-F2D4-5DB5-ABE422949A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657A62-36EB-6E95-804B-78111285343C}"/>
              </a:ext>
            </a:extLst>
          </p:cNvPr>
          <p:cNvSpPr>
            <a:spLocks noGrp="1"/>
          </p:cNvSpPr>
          <p:nvPr>
            <p:ph type="sldNum" sz="quarter" idx="12"/>
          </p:nvPr>
        </p:nvSpPr>
        <p:spPr/>
        <p:txBody>
          <a:bodyPr/>
          <a:lstStyle/>
          <a:p>
            <a:fld id="{78A5936A-7149-424A-B0B4-4A1163B3EDAA}" type="slidenum">
              <a:rPr lang="en-US" smtClean="0"/>
              <a:t>‹#›</a:t>
            </a:fld>
            <a:endParaRPr lang="en-US"/>
          </a:p>
        </p:txBody>
      </p:sp>
    </p:spTree>
    <p:extLst>
      <p:ext uri="{BB962C8B-B14F-4D97-AF65-F5344CB8AC3E}">
        <p14:creationId xmlns:p14="http://schemas.microsoft.com/office/powerpoint/2010/main" val="2500370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C71C9-0922-60F0-503D-FCD615F583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6E182E-17A8-2434-9429-C1EA4CA3A5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D28473-81FB-70AF-F76D-74B4840440EF}"/>
              </a:ext>
            </a:extLst>
          </p:cNvPr>
          <p:cNvSpPr>
            <a:spLocks noGrp="1"/>
          </p:cNvSpPr>
          <p:nvPr>
            <p:ph type="dt" sz="half" idx="10"/>
          </p:nvPr>
        </p:nvSpPr>
        <p:spPr/>
        <p:txBody>
          <a:bodyPr/>
          <a:lstStyle/>
          <a:p>
            <a:fld id="{31345D8C-E094-4CCA-8C70-4C2228009D28}" type="datetimeFigureOut">
              <a:rPr lang="en-US" smtClean="0"/>
              <a:t>2/2/2024</a:t>
            </a:fld>
            <a:endParaRPr lang="en-US"/>
          </a:p>
        </p:txBody>
      </p:sp>
      <p:sp>
        <p:nvSpPr>
          <p:cNvPr id="5" name="Footer Placeholder 4">
            <a:extLst>
              <a:ext uri="{FF2B5EF4-FFF2-40B4-BE49-F238E27FC236}">
                <a16:creationId xmlns:a16="http://schemas.microsoft.com/office/drawing/2014/main" id="{D9AE2350-38A8-D239-3848-97A71BB708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C2B33-BAFD-9AEC-7090-ED81BEA8DE5C}"/>
              </a:ext>
            </a:extLst>
          </p:cNvPr>
          <p:cNvSpPr>
            <a:spLocks noGrp="1"/>
          </p:cNvSpPr>
          <p:nvPr>
            <p:ph type="sldNum" sz="quarter" idx="12"/>
          </p:nvPr>
        </p:nvSpPr>
        <p:spPr/>
        <p:txBody>
          <a:bodyPr/>
          <a:lstStyle/>
          <a:p>
            <a:fld id="{78A5936A-7149-424A-B0B4-4A1163B3EDAA}" type="slidenum">
              <a:rPr lang="en-US" smtClean="0"/>
              <a:t>‹#›</a:t>
            </a:fld>
            <a:endParaRPr lang="en-US"/>
          </a:p>
        </p:txBody>
      </p:sp>
    </p:spTree>
    <p:extLst>
      <p:ext uri="{BB962C8B-B14F-4D97-AF65-F5344CB8AC3E}">
        <p14:creationId xmlns:p14="http://schemas.microsoft.com/office/powerpoint/2010/main" val="1607049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68839-FD69-B7CD-34CA-1673AA7610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C7738F-7871-3C50-BEAD-E3FC3B920F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B6F0629-8B7D-A754-9744-64387429476B}"/>
              </a:ext>
            </a:extLst>
          </p:cNvPr>
          <p:cNvSpPr>
            <a:spLocks noGrp="1"/>
          </p:cNvSpPr>
          <p:nvPr>
            <p:ph type="dt" sz="half" idx="10"/>
          </p:nvPr>
        </p:nvSpPr>
        <p:spPr/>
        <p:txBody>
          <a:bodyPr/>
          <a:lstStyle/>
          <a:p>
            <a:fld id="{31345D8C-E094-4CCA-8C70-4C2228009D28}" type="datetimeFigureOut">
              <a:rPr lang="en-US" smtClean="0"/>
              <a:t>2/2/2024</a:t>
            </a:fld>
            <a:endParaRPr lang="en-US"/>
          </a:p>
        </p:txBody>
      </p:sp>
      <p:sp>
        <p:nvSpPr>
          <p:cNvPr id="5" name="Footer Placeholder 4">
            <a:extLst>
              <a:ext uri="{FF2B5EF4-FFF2-40B4-BE49-F238E27FC236}">
                <a16:creationId xmlns:a16="http://schemas.microsoft.com/office/drawing/2014/main" id="{ADD73097-7555-8000-51A3-3CC502624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3F3674-8075-98CD-EB2C-B7029827F41A}"/>
              </a:ext>
            </a:extLst>
          </p:cNvPr>
          <p:cNvSpPr>
            <a:spLocks noGrp="1"/>
          </p:cNvSpPr>
          <p:nvPr>
            <p:ph type="sldNum" sz="quarter" idx="12"/>
          </p:nvPr>
        </p:nvSpPr>
        <p:spPr/>
        <p:txBody>
          <a:bodyPr/>
          <a:lstStyle/>
          <a:p>
            <a:fld id="{78A5936A-7149-424A-B0B4-4A1163B3EDAA}" type="slidenum">
              <a:rPr lang="en-US" smtClean="0"/>
              <a:t>‹#›</a:t>
            </a:fld>
            <a:endParaRPr lang="en-US"/>
          </a:p>
        </p:txBody>
      </p:sp>
    </p:spTree>
    <p:extLst>
      <p:ext uri="{BB962C8B-B14F-4D97-AF65-F5344CB8AC3E}">
        <p14:creationId xmlns:p14="http://schemas.microsoft.com/office/powerpoint/2010/main" val="513409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8D776-D782-CFB7-96BA-C5FD342D63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DDDF53-0035-626B-A711-67A9077151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2C785E-6244-D3AB-0644-0A4B5D77F0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E019D9-77CA-D232-8A79-41B3F80E04DF}"/>
              </a:ext>
            </a:extLst>
          </p:cNvPr>
          <p:cNvSpPr>
            <a:spLocks noGrp="1"/>
          </p:cNvSpPr>
          <p:nvPr>
            <p:ph type="dt" sz="half" idx="10"/>
          </p:nvPr>
        </p:nvSpPr>
        <p:spPr/>
        <p:txBody>
          <a:bodyPr/>
          <a:lstStyle/>
          <a:p>
            <a:fld id="{31345D8C-E094-4CCA-8C70-4C2228009D28}" type="datetimeFigureOut">
              <a:rPr lang="en-US" smtClean="0"/>
              <a:t>2/2/2024</a:t>
            </a:fld>
            <a:endParaRPr lang="en-US"/>
          </a:p>
        </p:txBody>
      </p:sp>
      <p:sp>
        <p:nvSpPr>
          <p:cNvPr id="6" name="Footer Placeholder 5">
            <a:extLst>
              <a:ext uri="{FF2B5EF4-FFF2-40B4-BE49-F238E27FC236}">
                <a16:creationId xmlns:a16="http://schemas.microsoft.com/office/drawing/2014/main" id="{22126C42-E5A8-C448-D8EF-A863544F32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57B96D-4C38-2882-E709-61BC14C84F6E}"/>
              </a:ext>
            </a:extLst>
          </p:cNvPr>
          <p:cNvSpPr>
            <a:spLocks noGrp="1"/>
          </p:cNvSpPr>
          <p:nvPr>
            <p:ph type="sldNum" sz="quarter" idx="12"/>
          </p:nvPr>
        </p:nvSpPr>
        <p:spPr/>
        <p:txBody>
          <a:bodyPr/>
          <a:lstStyle/>
          <a:p>
            <a:fld id="{78A5936A-7149-424A-B0B4-4A1163B3EDAA}" type="slidenum">
              <a:rPr lang="en-US" smtClean="0"/>
              <a:t>‹#›</a:t>
            </a:fld>
            <a:endParaRPr lang="en-US"/>
          </a:p>
        </p:txBody>
      </p:sp>
    </p:spTree>
    <p:extLst>
      <p:ext uri="{BB962C8B-B14F-4D97-AF65-F5344CB8AC3E}">
        <p14:creationId xmlns:p14="http://schemas.microsoft.com/office/powerpoint/2010/main" val="3744388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98E8C-7116-A49C-813C-E62B51E4CA6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BEB4367-E5D4-8F22-7BC5-C0516EB4A1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6A412D-7CA6-2C4F-6D2D-88071C633F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2DBEAD-B712-394F-CF98-CE592689F3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9E686D2-1284-6605-350B-2A05BB0B69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D645FF-A821-B926-75BB-E9E52D64243A}"/>
              </a:ext>
            </a:extLst>
          </p:cNvPr>
          <p:cNvSpPr>
            <a:spLocks noGrp="1"/>
          </p:cNvSpPr>
          <p:nvPr>
            <p:ph type="dt" sz="half" idx="10"/>
          </p:nvPr>
        </p:nvSpPr>
        <p:spPr/>
        <p:txBody>
          <a:bodyPr/>
          <a:lstStyle/>
          <a:p>
            <a:fld id="{31345D8C-E094-4CCA-8C70-4C2228009D28}" type="datetimeFigureOut">
              <a:rPr lang="en-US" smtClean="0"/>
              <a:t>2/2/2024</a:t>
            </a:fld>
            <a:endParaRPr lang="en-US"/>
          </a:p>
        </p:txBody>
      </p:sp>
      <p:sp>
        <p:nvSpPr>
          <p:cNvPr id="8" name="Footer Placeholder 7">
            <a:extLst>
              <a:ext uri="{FF2B5EF4-FFF2-40B4-BE49-F238E27FC236}">
                <a16:creationId xmlns:a16="http://schemas.microsoft.com/office/drawing/2014/main" id="{CFC962BF-3215-CE96-E607-53CC2C64FB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EB4C61E-2D63-7445-5C04-BB5764C277C7}"/>
              </a:ext>
            </a:extLst>
          </p:cNvPr>
          <p:cNvSpPr>
            <a:spLocks noGrp="1"/>
          </p:cNvSpPr>
          <p:nvPr>
            <p:ph type="sldNum" sz="quarter" idx="12"/>
          </p:nvPr>
        </p:nvSpPr>
        <p:spPr/>
        <p:txBody>
          <a:bodyPr/>
          <a:lstStyle/>
          <a:p>
            <a:fld id="{78A5936A-7149-424A-B0B4-4A1163B3EDAA}" type="slidenum">
              <a:rPr lang="en-US" smtClean="0"/>
              <a:t>‹#›</a:t>
            </a:fld>
            <a:endParaRPr lang="en-US"/>
          </a:p>
        </p:txBody>
      </p:sp>
    </p:spTree>
    <p:extLst>
      <p:ext uri="{BB962C8B-B14F-4D97-AF65-F5344CB8AC3E}">
        <p14:creationId xmlns:p14="http://schemas.microsoft.com/office/powerpoint/2010/main" val="3444514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B1C08-1393-6E5E-5A64-3BA1348CBFB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60A026-C6A5-55A6-A992-A1967FB660E9}"/>
              </a:ext>
            </a:extLst>
          </p:cNvPr>
          <p:cNvSpPr>
            <a:spLocks noGrp="1"/>
          </p:cNvSpPr>
          <p:nvPr>
            <p:ph type="dt" sz="half" idx="10"/>
          </p:nvPr>
        </p:nvSpPr>
        <p:spPr/>
        <p:txBody>
          <a:bodyPr/>
          <a:lstStyle/>
          <a:p>
            <a:fld id="{31345D8C-E094-4CCA-8C70-4C2228009D28}" type="datetimeFigureOut">
              <a:rPr lang="en-US" smtClean="0"/>
              <a:t>2/2/2024</a:t>
            </a:fld>
            <a:endParaRPr lang="en-US"/>
          </a:p>
        </p:txBody>
      </p:sp>
      <p:sp>
        <p:nvSpPr>
          <p:cNvPr id="4" name="Footer Placeholder 3">
            <a:extLst>
              <a:ext uri="{FF2B5EF4-FFF2-40B4-BE49-F238E27FC236}">
                <a16:creationId xmlns:a16="http://schemas.microsoft.com/office/drawing/2014/main" id="{EE335642-8279-68F9-C917-69C5375502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F9DE94-8404-C5D0-610B-4952B88015D8}"/>
              </a:ext>
            </a:extLst>
          </p:cNvPr>
          <p:cNvSpPr>
            <a:spLocks noGrp="1"/>
          </p:cNvSpPr>
          <p:nvPr>
            <p:ph type="sldNum" sz="quarter" idx="12"/>
          </p:nvPr>
        </p:nvSpPr>
        <p:spPr/>
        <p:txBody>
          <a:bodyPr/>
          <a:lstStyle/>
          <a:p>
            <a:fld id="{78A5936A-7149-424A-B0B4-4A1163B3EDAA}" type="slidenum">
              <a:rPr lang="en-US" smtClean="0"/>
              <a:t>‹#›</a:t>
            </a:fld>
            <a:endParaRPr lang="en-US"/>
          </a:p>
        </p:txBody>
      </p:sp>
    </p:spTree>
    <p:extLst>
      <p:ext uri="{BB962C8B-B14F-4D97-AF65-F5344CB8AC3E}">
        <p14:creationId xmlns:p14="http://schemas.microsoft.com/office/powerpoint/2010/main" val="2697509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5B054-08A7-8029-19E0-738BB2DE95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F2609E-6B70-8E13-2695-ECF4F06EAE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DB28FC-C616-EF77-E108-A83E784419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6B705E-C040-C7B3-0690-D29EF9B25BEA}"/>
              </a:ext>
            </a:extLst>
          </p:cNvPr>
          <p:cNvSpPr>
            <a:spLocks noGrp="1"/>
          </p:cNvSpPr>
          <p:nvPr>
            <p:ph type="dt" sz="half" idx="10"/>
          </p:nvPr>
        </p:nvSpPr>
        <p:spPr/>
        <p:txBody>
          <a:bodyPr/>
          <a:lstStyle/>
          <a:p>
            <a:fld id="{31345D8C-E094-4CCA-8C70-4C2228009D28}" type="datetimeFigureOut">
              <a:rPr lang="en-US" smtClean="0"/>
              <a:t>2/2/2024</a:t>
            </a:fld>
            <a:endParaRPr lang="en-US"/>
          </a:p>
        </p:txBody>
      </p:sp>
      <p:sp>
        <p:nvSpPr>
          <p:cNvPr id="6" name="Footer Placeholder 5">
            <a:extLst>
              <a:ext uri="{FF2B5EF4-FFF2-40B4-BE49-F238E27FC236}">
                <a16:creationId xmlns:a16="http://schemas.microsoft.com/office/drawing/2014/main" id="{B3205AD6-0B28-33D6-8601-CF78136B67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7E35A4-E9AD-F8D4-FA1E-034326BC4E72}"/>
              </a:ext>
            </a:extLst>
          </p:cNvPr>
          <p:cNvSpPr>
            <a:spLocks noGrp="1"/>
          </p:cNvSpPr>
          <p:nvPr>
            <p:ph type="sldNum" sz="quarter" idx="12"/>
          </p:nvPr>
        </p:nvSpPr>
        <p:spPr/>
        <p:txBody>
          <a:bodyPr/>
          <a:lstStyle/>
          <a:p>
            <a:fld id="{78A5936A-7149-424A-B0B4-4A1163B3EDAA}" type="slidenum">
              <a:rPr lang="en-US" smtClean="0"/>
              <a:t>‹#›</a:t>
            </a:fld>
            <a:endParaRPr lang="en-US"/>
          </a:p>
        </p:txBody>
      </p:sp>
    </p:spTree>
    <p:extLst>
      <p:ext uri="{BB962C8B-B14F-4D97-AF65-F5344CB8AC3E}">
        <p14:creationId xmlns:p14="http://schemas.microsoft.com/office/powerpoint/2010/main" val="166057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D8844-AFCC-B2B3-A578-549B77027C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181CBA-A91E-23D1-4E18-587846B062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F0F5C4-83F2-646D-BD07-AE32F1F014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A1376A-2894-678E-D475-B27F2220A4FE}"/>
              </a:ext>
            </a:extLst>
          </p:cNvPr>
          <p:cNvSpPr>
            <a:spLocks noGrp="1"/>
          </p:cNvSpPr>
          <p:nvPr>
            <p:ph type="dt" sz="half" idx="10"/>
          </p:nvPr>
        </p:nvSpPr>
        <p:spPr/>
        <p:txBody>
          <a:bodyPr/>
          <a:lstStyle/>
          <a:p>
            <a:fld id="{31345D8C-E094-4CCA-8C70-4C2228009D28}" type="datetimeFigureOut">
              <a:rPr lang="en-US" smtClean="0"/>
              <a:t>2/2/2024</a:t>
            </a:fld>
            <a:endParaRPr lang="en-US"/>
          </a:p>
        </p:txBody>
      </p:sp>
      <p:sp>
        <p:nvSpPr>
          <p:cNvPr id="6" name="Footer Placeholder 5">
            <a:extLst>
              <a:ext uri="{FF2B5EF4-FFF2-40B4-BE49-F238E27FC236}">
                <a16:creationId xmlns:a16="http://schemas.microsoft.com/office/drawing/2014/main" id="{ACB9ACE6-25B1-88BD-6112-425CF3ABB0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012FC1-C901-5860-8644-C4092618558A}"/>
              </a:ext>
            </a:extLst>
          </p:cNvPr>
          <p:cNvSpPr>
            <a:spLocks noGrp="1"/>
          </p:cNvSpPr>
          <p:nvPr>
            <p:ph type="sldNum" sz="quarter" idx="12"/>
          </p:nvPr>
        </p:nvSpPr>
        <p:spPr/>
        <p:txBody>
          <a:bodyPr/>
          <a:lstStyle/>
          <a:p>
            <a:fld id="{78A5936A-7149-424A-B0B4-4A1163B3EDAA}" type="slidenum">
              <a:rPr lang="en-US" smtClean="0"/>
              <a:t>‹#›</a:t>
            </a:fld>
            <a:endParaRPr lang="en-US"/>
          </a:p>
        </p:txBody>
      </p:sp>
    </p:spTree>
    <p:extLst>
      <p:ext uri="{BB962C8B-B14F-4D97-AF65-F5344CB8AC3E}">
        <p14:creationId xmlns:p14="http://schemas.microsoft.com/office/powerpoint/2010/main" val="2999664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EEE2C3-744A-487F-E63A-EDC580241D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3E237A-162D-205A-169B-7C7DC92B2D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F991B5-5780-F810-2387-6EB31409E1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45D8C-E094-4CCA-8C70-4C2228009D28}" type="datetimeFigureOut">
              <a:rPr lang="en-US" smtClean="0"/>
              <a:t>2/2/2024</a:t>
            </a:fld>
            <a:endParaRPr lang="en-US"/>
          </a:p>
        </p:txBody>
      </p:sp>
      <p:sp>
        <p:nvSpPr>
          <p:cNvPr id="5" name="Footer Placeholder 4">
            <a:extLst>
              <a:ext uri="{FF2B5EF4-FFF2-40B4-BE49-F238E27FC236}">
                <a16:creationId xmlns:a16="http://schemas.microsoft.com/office/drawing/2014/main" id="{A6C69780-8D70-F046-8A7B-70F3777FB2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17B0E-12E8-5024-E5F4-6F7C8ABD64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A5936A-7149-424A-B0B4-4A1163B3EDAA}" type="slidenum">
              <a:rPr lang="en-US" smtClean="0"/>
              <a:t>‹#›</a:t>
            </a:fld>
            <a:endParaRPr lang="en-US"/>
          </a:p>
        </p:txBody>
      </p:sp>
    </p:spTree>
    <p:extLst>
      <p:ext uri="{BB962C8B-B14F-4D97-AF65-F5344CB8AC3E}">
        <p14:creationId xmlns:p14="http://schemas.microsoft.com/office/powerpoint/2010/main" val="470069716"/>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hyperlink" Target="http://www.ntgreek.ca/Q" TargetMode="External"/><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11.emf"/></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2.emf"/></Relationships>
</file>

<file path=ppt/slides/_rels/slide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hyperlink" Target="http://www.ntgreek.ca/Q" TargetMode="External"/><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1A7203-6557-7F20-9A68-4ECB6219B96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How did we end up with four gospels?</a:t>
            </a:r>
          </a:p>
        </p:txBody>
      </p:sp>
    </p:spTree>
    <p:extLst>
      <p:ext uri="{BB962C8B-B14F-4D97-AF65-F5344CB8AC3E}">
        <p14:creationId xmlns:p14="http://schemas.microsoft.com/office/powerpoint/2010/main" val="6923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1381539" y="1932226"/>
            <a:ext cx="8862811" cy="2308324"/>
          </a:xfrm>
          <a:prstGeom prst="rect">
            <a:avLst/>
          </a:prstGeom>
          <a:noFill/>
        </p:spPr>
        <p:txBody>
          <a:bodyPr wrap="none" rtlCol="0">
            <a:spAutoFit/>
          </a:bodyPr>
          <a:lstStyle/>
          <a:p>
            <a:r>
              <a:rPr lang="en-US" sz="4800"/>
              <a:t>Seems obvious Mark written first…</a:t>
            </a:r>
          </a:p>
          <a:p>
            <a:pPr marL="1143000" lvl="1" indent="-685800">
              <a:buFont typeface="Arial" panose="020B0604020202020204" pitchFamily="34" charset="0"/>
              <a:buChar char="•"/>
            </a:pPr>
            <a:r>
              <a:rPr lang="en-US" sz="4800"/>
              <a:t>Shorter</a:t>
            </a:r>
          </a:p>
          <a:p>
            <a:pPr marL="1143000" lvl="1" indent="-685800">
              <a:buFont typeface="Arial" panose="020B0604020202020204" pitchFamily="34" charset="0"/>
              <a:buChar char="•"/>
            </a:pPr>
            <a:r>
              <a:rPr lang="en-US" sz="4800"/>
              <a:t>Lacks some features </a:t>
            </a:r>
          </a:p>
        </p:txBody>
      </p:sp>
    </p:spTree>
    <p:extLst>
      <p:ext uri="{BB962C8B-B14F-4D97-AF65-F5344CB8AC3E}">
        <p14:creationId xmlns:p14="http://schemas.microsoft.com/office/powerpoint/2010/main" val="288323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6740307"/>
          </a:xfrm>
          <a:prstGeom prst="rect">
            <a:avLst/>
          </a:prstGeom>
          <a:noFill/>
        </p:spPr>
        <p:txBody>
          <a:bodyPr wrap="square" rtlCol="0">
            <a:spAutoFit/>
          </a:bodyPr>
          <a:lstStyle/>
          <a:p>
            <a:r>
              <a:rPr lang="en-US" sz="4800"/>
              <a:t>Takes into account…</a:t>
            </a:r>
          </a:p>
          <a:p>
            <a:endParaRPr lang="en-US" sz="4800"/>
          </a:p>
          <a:p>
            <a:pPr marL="1143000" lvl="1" indent="-685800">
              <a:buFont typeface="Arial" panose="020B0604020202020204" pitchFamily="34" charset="0"/>
              <a:buChar char="•"/>
            </a:pPr>
            <a:r>
              <a:rPr lang="en-US" sz="4800"/>
              <a:t>The external, historical evidence that Mark compiled his gospel from a series of talks that Peter gave in Rome to members of the Praetorian Guard and others.</a:t>
            </a:r>
          </a:p>
          <a:p>
            <a:pPr marL="1143000" lvl="1" indent="-685800">
              <a:buFont typeface="Arial" panose="020B0604020202020204" pitchFamily="34" charset="0"/>
              <a:buChar char="•"/>
            </a:pPr>
            <a:endParaRPr lang="en-US" sz="4800"/>
          </a:p>
          <a:p>
            <a:pPr lvl="1"/>
            <a:endParaRPr lang="en-US" sz="4800"/>
          </a:p>
        </p:txBody>
      </p:sp>
    </p:spTree>
    <p:extLst>
      <p:ext uri="{BB962C8B-B14F-4D97-AF65-F5344CB8AC3E}">
        <p14:creationId xmlns:p14="http://schemas.microsoft.com/office/powerpoint/2010/main" val="2464963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5262979"/>
          </a:xfrm>
          <a:prstGeom prst="rect">
            <a:avLst/>
          </a:prstGeom>
          <a:noFill/>
        </p:spPr>
        <p:txBody>
          <a:bodyPr wrap="square" rtlCol="0">
            <a:spAutoFit/>
          </a:bodyPr>
          <a:lstStyle/>
          <a:p>
            <a:r>
              <a:rPr lang="en-US" sz="4800"/>
              <a:t>Takes into account…</a:t>
            </a:r>
          </a:p>
          <a:p>
            <a:endParaRPr lang="en-US" sz="4800"/>
          </a:p>
          <a:p>
            <a:pPr marL="1143000" lvl="1" indent="-685800">
              <a:buFont typeface="Arial" panose="020B0604020202020204" pitchFamily="34" charset="0"/>
              <a:buChar char="•"/>
            </a:pPr>
            <a:r>
              <a:rPr lang="en-US" sz="4800"/>
              <a:t>The curious fact that we have three gospels to begin with which are so very similar in content. </a:t>
            </a:r>
          </a:p>
          <a:p>
            <a:pPr marL="1143000" lvl="1" indent="-685800">
              <a:buFont typeface="Arial" panose="020B0604020202020204" pitchFamily="34" charset="0"/>
              <a:buChar char="•"/>
            </a:pPr>
            <a:endParaRPr lang="en-US" sz="4800"/>
          </a:p>
          <a:p>
            <a:pPr lvl="1"/>
            <a:endParaRPr lang="en-US" sz="4800"/>
          </a:p>
        </p:txBody>
      </p:sp>
    </p:spTree>
    <p:extLst>
      <p:ext uri="{BB962C8B-B14F-4D97-AF65-F5344CB8AC3E}">
        <p14:creationId xmlns:p14="http://schemas.microsoft.com/office/powerpoint/2010/main" val="223307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6001643"/>
          </a:xfrm>
          <a:prstGeom prst="rect">
            <a:avLst/>
          </a:prstGeom>
          <a:noFill/>
        </p:spPr>
        <p:txBody>
          <a:bodyPr wrap="square" rtlCol="0">
            <a:spAutoFit/>
          </a:bodyPr>
          <a:lstStyle/>
          <a:p>
            <a:r>
              <a:rPr lang="en-US" sz="4800"/>
              <a:t>Takes into account…</a:t>
            </a:r>
          </a:p>
          <a:p>
            <a:endParaRPr lang="en-US" sz="4800"/>
          </a:p>
          <a:p>
            <a:pPr marL="1143000" lvl="1" indent="-685800">
              <a:buFont typeface="Arial" panose="020B0604020202020204" pitchFamily="34" charset="0"/>
              <a:buChar char="•"/>
            </a:pPr>
            <a:r>
              <a:rPr lang="en-US" sz="4800"/>
              <a:t>The even more curious zig-zag fashion in which pericopes in Mark move forward through parallel passages in Matthew and Luke.</a:t>
            </a:r>
          </a:p>
          <a:p>
            <a:pPr marL="1143000" lvl="1" indent="-685800">
              <a:buFont typeface="Arial" panose="020B0604020202020204" pitchFamily="34" charset="0"/>
              <a:buChar char="•"/>
            </a:pPr>
            <a:endParaRPr lang="en-US" sz="4800"/>
          </a:p>
          <a:p>
            <a:pPr lvl="1"/>
            <a:endParaRPr lang="en-US" sz="4800"/>
          </a:p>
        </p:txBody>
      </p:sp>
    </p:spTree>
    <p:extLst>
      <p:ext uri="{BB962C8B-B14F-4D97-AF65-F5344CB8AC3E}">
        <p14:creationId xmlns:p14="http://schemas.microsoft.com/office/powerpoint/2010/main" val="344379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3D7F9BD-189E-C11A-5BDA-C28E798F6752}"/>
              </a:ext>
            </a:extLst>
          </p:cNvPr>
          <p:cNvSpPr txBox="1"/>
          <p:nvPr/>
        </p:nvSpPr>
        <p:spPr>
          <a:xfrm>
            <a:off x="553278" y="3226115"/>
            <a:ext cx="11237844" cy="830997"/>
          </a:xfrm>
          <a:prstGeom prst="rect">
            <a:avLst/>
          </a:prstGeom>
          <a:noFill/>
        </p:spPr>
        <p:txBody>
          <a:bodyPr wrap="square" rtlCol="0">
            <a:spAutoFit/>
          </a:bodyPr>
          <a:lstStyle/>
          <a:p>
            <a:pPr algn="ctr"/>
            <a:r>
              <a:rPr lang="en-US" sz="4800">
                <a:hlinkClick r:id="rId3"/>
              </a:rPr>
              <a:t>www.NTGreek.ca/Q</a:t>
            </a:r>
            <a:r>
              <a:rPr lang="en-US" sz="4800"/>
              <a:t> </a:t>
            </a:r>
          </a:p>
        </p:txBody>
      </p:sp>
      <p:sp>
        <p:nvSpPr>
          <p:cNvPr id="3" name="TextBox 2">
            <a:extLst>
              <a:ext uri="{FF2B5EF4-FFF2-40B4-BE49-F238E27FC236}">
                <a16:creationId xmlns:a16="http://schemas.microsoft.com/office/drawing/2014/main" id="{332F3DB1-F784-B789-DFCB-0AA0E67AF405}"/>
              </a:ext>
            </a:extLst>
          </p:cNvPr>
          <p:cNvSpPr txBox="1"/>
          <p:nvPr/>
        </p:nvSpPr>
        <p:spPr>
          <a:xfrm>
            <a:off x="699604" y="44316"/>
            <a:ext cx="11002618" cy="830997"/>
          </a:xfrm>
          <a:prstGeom prst="rect">
            <a:avLst/>
          </a:prstGeom>
          <a:noFill/>
        </p:spPr>
        <p:txBody>
          <a:bodyPr wrap="square" rtlCol="0">
            <a:spAutoFit/>
          </a:bodyPr>
          <a:lstStyle/>
          <a:p>
            <a:pPr algn="ctr"/>
            <a:r>
              <a:rPr lang="en-US" sz="4800" b="1"/>
              <a:t>Why Four Gospels?</a:t>
            </a:r>
          </a:p>
        </p:txBody>
      </p:sp>
      <p:sp>
        <p:nvSpPr>
          <p:cNvPr id="2" name="TextBox 1">
            <a:extLst>
              <a:ext uri="{FF2B5EF4-FFF2-40B4-BE49-F238E27FC236}">
                <a16:creationId xmlns:a16="http://schemas.microsoft.com/office/drawing/2014/main" id="{12DE8604-CD46-F80C-F7A4-695562A6BC9F}"/>
              </a:ext>
            </a:extLst>
          </p:cNvPr>
          <p:cNvSpPr txBox="1"/>
          <p:nvPr/>
        </p:nvSpPr>
        <p:spPr>
          <a:xfrm>
            <a:off x="674204" y="6216"/>
            <a:ext cx="11002618" cy="830997"/>
          </a:xfrm>
          <a:prstGeom prst="rect">
            <a:avLst/>
          </a:prstGeom>
          <a:noFill/>
        </p:spPr>
        <p:txBody>
          <a:bodyPr wrap="square" rtlCol="0">
            <a:spAutoFit/>
          </a:bodyPr>
          <a:lstStyle/>
          <a:p>
            <a:pPr algn="ctr"/>
            <a:r>
              <a:rPr lang="en-US" sz="4800" b="1">
                <a:solidFill>
                  <a:srgbClr val="0000FF"/>
                </a:solidFill>
              </a:rPr>
              <a:t>Why Four Gospels?</a:t>
            </a:r>
          </a:p>
        </p:txBody>
      </p:sp>
    </p:spTree>
    <p:extLst>
      <p:ext uri="{BB962C8B-B14F-4D97-AF65-F5344CB8AC3E}">
        <p14:creationId xmlns:p14="http://schemas.microsoft.com/office/powerpoint/2010/main" val="2841994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1381539" y="1932226"/>
            <a:ext cx="8862811" cy="3046988"/>
          </a:xfrm>
          <a:prstGeom prst="rect">
            <a:avLst/>
          </a:prstGeom>
          <a:noFill/>
        </p:spPr>
        <p:txBody>
          <a:bodyPr wrap="none" rtlCol="0">
            <a:spAutoFit/>
          </a:bodyPr>
          <a:lstStyle/>
          <a:p>
            <a:r>
              <a:rPr lang="en-US" sz="4800"/>
              <a:t>Seems obvious Mark written first…</a:t>
            </a:r>
          </a:p>
          <a:p>
            <a:pPr marL="1143000" lvl="1" indent="-685800">
              <a:buFont typeface="Arial" panose="020B0604020202020204" pitchFamily="34" charset="0"/>
              <a:buChar char="•"/>
            </a:pPr>
            <a:r>
              <a:rPr lang="en-US" sz="4800"/>
              <a:t>Shorter</a:t>
            </a:r>
          </a:p>
          <a:p>
            <a:pPr marL="1143000" lvl="1" indent="-685800">
              <a:buFont typeface="Arial" panose="020B0604020202020204" pitchFamily="34" charset="0"/>
              <a:buChar char="•"/>
            </a:pPr>
            <a:r>
              <a:rPr lang="en-US" sz="4800"/>
              <a:t>Lacks some features </a:t>
            </a:r>
          </a:p>
          <a:p>
            <a:pPr marL="1600200" lvl="2" indent="-685800">
              <a:buFont typeface="Arial" panose="020B0604020202020204" pitchFamily="34" charset="0"/>
              <a:buChar char="•"/>
            </a:pPr>
            <a:r>
              <a:rPr lang="en-US" sz="4800"/>
              <a:t>Genealogy</a:t>
            </a:r>
          </a:p>
        </p:txBody>
      </p:sp>
    </p:spTree>
    <p:extLst>
      <p:ext uri="{BB962C8B-B14F-4D97-AF65-F5344CB8AC3E}">
        <p14:creationId xmlns:p14="http://schemas.microsoft.com/office/powerpoint/2010/main" val="139893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1381539" y="1932226"/>
            <a:ext cx="8862811" cy="3785652"/>
          </a:xfrm>
          <a:prstGeom prst="rect">
            <a:avLst/>
          </a:prstGeom>
          <a:noFill/>
        </p:spPr>
        <p:txBody>
          <a:bodyPr wrap="none" rtlCol="0">
            <a:spAutoFit/>
          </a:bodyPr>
          <a:lstStyle/>
          <a:p>
            <a:r>
              <a:rPr lang="en-US" sz="4800"/>
              <a:t>Seems obvious Mark written first…</a:t>
            </a:r>
          </a:p>
          <a:p>
            <a:pPr marL="1143000" lvl="1" indent="-685800">
              <a:buFont typeface="Arial" panose="020B0604020202020204" pitchFamily="34" charset="0"/>
              <a:buChar char="•"/>
            </a:pPr>
            <a:r>
              <a:rPr lang="en-US" sz="4800"/>
              <a:t>Shorter</a:t>
            </a:r>
          </a:p>
          <a:p>
            <a:pPr marL="1143000" lvl="1" indent="-685800">
              <a:buFont typeface="Arial" panose="020B0604020202020204" pitchFamily="34" charset="0"/>
              <a:buChar char="•"/>
            </a:pPr>
            <a:r>
              <a:rPr lang="en-US" sz="4800"/>
              <a:t>Lacks some features </a:t>
            </a:r>
          </a:p>
          <a:p>
            <a:pPr marL="1600200" lvl="2" indent="-685800">
              <a:buFont typeface="Arial" panose="020B0604020202020204" pitchFamily="34" charset="0"/>
              <a:buChar char="•"/>
            </a:pPr>
            <a:r>
              <a:rPr lang="en-US" sz="4800"/>
              <a:t>Genealogy</a:t>
            </a:r>
          </a:p>
          <a:p>
            <a:pPr marL="1600200" lvl="2" indent="-685800">
              <a:buFont typeface="Arial" panose="020B0604020202020204" pitchFamily="34" charset="0"/>
              <a:buChar char="•"/>
            </a:pPr>
            <a:r>
              <a:rPr lang="en-US" sz="4800"/>
              <a:t>Birth accounts</a:t>
            </a:r>
          </a:p>
        </p:txBody>
      </p:sp>
    </p:spTree>
    <p:extLst>
      <p:ext uri="{BB962C8B-B14F-4D97-AF65-F5344CB8AC3E}">
        <p14:creationId xmlns:p14="http://schemas.microsoft.com/office/powerpoint/2010/main" val="409754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9786141" cy="2308324"/>
          </a:xfrm>
          <a:prstGeom prst="rect">
            <a:avLst/>
          </a:prstGeom>
          <a:noFill/>
        </p:spPr>
        <p:txBody>
          <a:bodyPr wrap="none" rtlCol="0">
            <a:spAutoFit/>
          </a:bodyPr>
          <a:lstStyle/>
          <a:p>
            <a:r>
              <a:rPr lang="en-US" sz="4800"/>
              <a:t>Matthew and Luke had a copy of Mark</a:t>
            </a:r>
          </a:p>
          <a:p>
            <a:r>
              <a:rPr lang="en-US" sz="4800"/>
              <a:t>beside them as they wrote.</a:t>
            </a:r>
          </a:p>
          <a:p>
            <a:endParaRPr lang="en-US" sz="4800"/>
          </a:p>
        </p:txBody>
      </p:sp>
    </p:spTree>
    <p:extLst>
      <p:ext uri="{BB962C8B-B14F-4D97-AF65-F5344CB8AC3E}">
        <p14:creationId xmlns:p14="http://schemas.microsoft.com/office/powerpoint/2010/main" val="137041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9786141" cy="3046988"/>
          </a:xfrm>
          <a:prstGeom prst="rect">
            <a:avLst/>
          </a:prstGeom>
          <a:noFill/>
        </p:spPr>
        <p:txBody>
          <a:bodyPr wrap="none" rtlCol="0">
            <a:spAutoFit/>
          </a:bodyPr>
          <a:lstStyle/>
          <a:p>
            <a:r>
              <a:rPr lang="en-US" sz="4800"/>
              <a:t>Matthew and Luke had a copy of Mark</a:t>
            </a:r>
          </a:p>
          <a:p>
            <a:r>
              <a:rPr lang="en-US" sz="4800"/>
              <a:t>beside them as they wrote.</a:t>
            </a:r>
          </a:p>
          <a:p>
            <a:endParaRPr lang="en-US" sz="4800"/>
          </a:p>
          <a:p>
            <a:r>
              <a:rPr lang="en-US" sz="4800"/>
              <a:t>However…</a:t>
            </a:r>
          </a:p>
        </p:txBody>
      </p:sp>
    </p:spTree>
    <p:extLst>
      <p:ext uri="{BB962C8B-B14F-4D97-AF65-F5344CB8AC3E}">
        <p14:creationId xmlns:p14="http://schemas.microsoft.com/office/powerpoint/2010/main" val="214569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8714630" cy="830997"/>
          </a:xfrm>
          <a:prstGeom prst="rect">
            <a:avLst/>
          </a:prstGeom>
          <a:noFill/>
        </p:spPr>
        <p:txBody>
          <a:bodyPr wrap="none" rtlCol="0">
            <a:spAutoFit/>
          </a:bodyPr>
          <a:lstStyle/>
          <a:p>
            <a:r>
              <a:rPr lang="en-US" sz="4800"/>
              <a:t>Matthew not written by Matthew.</a:t>
            </a:r>
          </a:p>
        </p:txBody>
      </p:sp>
    </p:spTree>
    <p:extLst>
      <p:ext uri="{BB962C8B-B14F-4D97-AF65-F5344CB8AC3E}">
        <p14:creationId xmlns:p14="http://schemas.microsoft.com/office/powerpoint/2010/main" val="3355676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8714630" cy="2308324"/>
          </a:xfrm>
          <a:prstGeom prst="rect">
            <a:avLst/>
          </a:prstGeom>
          <a:noFill/>
        </p:spPr>
        <p:txBody>
          <a:bodyPr wrap="none" rtlCol="0">
            <a:spAutoFit/>
          </a:bodyPr>
          <a:lstStyle/>
          <a:p>
            <a:r>
              <a:rPr lang="en-US" sz="4800"/>
              <a:t>Matthew not written by Matthew.</a:t>
            </a:r>
          </a:p>
          <a:p>
            <a:endParaRPr lang="en-US" sz="4800"/>
          </a:p>
          <a:p>
            <a:r>
              <a:rPr lang="en-US" sz="4800"/>
              <a:t>Luke not written by Luke.</a:t>
            </a:r>
          </a:p>
        </p:txBody>
      </p:sp>
    </p:spTree>
    <p:extLst>
      <p:ext uri="{BB962C8B-B14F-4D97-AF65-F5344CB8AC3E}">
        <p14:creationId xmlns:p14="http://schemas.microsoft.com/office/powerpoint/2010/main" val="2549499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10315901" cy="4524315"/>
          </a:xfrm>
          <a:prstGeom prst="rect">
            <a:avLst/>
          </a:prstGeom>
          <a:noFill/>
        </p:spPr>
        <p:txBody>
          <a:bodyPr wrap="none" rtlCol="0">
            <a:spAutoFit/>
          </a:bodyPr>
          <a:lstStyle/>
          <a:p>
            <a:r>
              <a:rPr lang="en-US" sz="4800"/>
              <a:t>Matthew not written by Matthew.</a:t>
            </a:r>
          </a:p>
          <a:p>
            <a:endParaRPr lang="en-US" sz="4800"/>
          </a:p>
          <a:p>
            <a:r>
              <a:rPr lang="en-US" sz="4800"/>
              <a:t>Luke not written by Luke.</a:t>
            </a:r>
          </a:p>
          <a:p>
            <a:endParaRPr lang="en-US" sz="4800"/>
          </a:p>
          <a:p>
            <a:r>
              <a:rPr lang="en-US" sz="4800"/>
              <a:t>Both composed by committees in the 2</a:t>
            </a:r>
            <a:r>
              <a:rPr lang="en-US" sz="4800" baseline="30000"/>
              <a:t>nd</a:t>
            </a:r>
            <a:endParaRPr lang="en-US" sz="4800"/>
          </a:p>
          <a:p>
            <a:r>
              <a:rPr lang="en-US" sz="4800"/>
              <a:t>century.</a:t>
            </a:r>
          </a:p>
        </p:txBody>
      </p:sp>
    </p:spTree>
    <p:extLst>
      <p:ext uri="{BB962C8B-B14F-4D97-AF65-F5344CB8AC3E}">
        <p14:creationId xmlns:p14="http://schemas.microsoft.com/office/powerpoint/2010/main" val="32968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11349389" cy="2308324"/>
          </a:xfrm>
          <a:prstGeom prst="rect">
            <a:avLst/>
          </a:prstGeom>
          <a:noFill/>
        </p:spPr>
        <p:txBody>
          <a:bodyPr wrap="none" rtlCol="0">
            <a:spAutoFit/>
          </a:bodyPr>
          <a:lstStyle/>
          <a:p>
            <a:r>
              <a:rPr lang="en-US" sz="4800"/>
              <a:t>So if neither “Matthew” nor “Luke”….</a:t>
            </a:r>
          </a:p>
          <a:p>
            <a:endParaRPr lang="en-US" sz="4800"/>
          </a:p>
          <a:p>
            <a:r>
              <a:rPr lang="en-US" sz="4800"/>
              <a:t>How do we account for those shared verses?</a:t>
            </a:r>
          </a:p>
        </p:txBody>
      </p:sp>
    </p:spTree>
    <p:extLst>
      <p:ext uri="{BB962C8B-B14F-4D97-AF65-F5344CB8AC3E}">
        <p14:creationId xmlns:p14="http://schemas.microsoft.com/office/powerpoint/2010/main" val="4034286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The Q Hypothesis</a:t>
            </a:r>
          </a:p>
        </p:txBody>
      </p:sp>
      <p:pic>
        <p:nvPicPr>
          <p:cNvPr id="4" name="Picture 3">
            <a:extLst>
              <a:ext uri="{FF2B5EF4-FFF2-40B4-BE49-F238E27FC236}">
                <a16:creationId xmlns:a16="http://schemas.microsoft.com/office/drawing/2014/main" id="{3537F9D1-DBAD-DDB7-36E7-C9C9E3C70157}"/>
              </a:ext>
            </a:extLst>
          </p:cNvPr>
          <p:cNvPicPr>
            <a:picLocks noChangeAspect="1"/>
          </p:cNvPicPr>
          <p:nvPr/>
        </p:nvPicPr>
        <p:blipFill>
          <a:blip r:embed="rId2"/>
          <a:stretch>
            <a:fillRect/>
          </a:stretch>
        </p:blipFill>
        <p:spPr>
          <a:xfrm>
            <a:off x="4357197" y="1961307"/>
            <a:ext cx="3922099" cy="4588580"/>
          </a:xfrm>
          <a:prstGeom prst="rect">
            <a:avLst/>
          </a:prstGeom>
        </p:spPr>
      </p:pic>
    </p:spTree>
    <p:extLst>
      <p:ext uri="{BB962C8B-B14F-4D97-AF65-F5344CB8AC3E}">
        <p14:creationId xmlns:p14="http://schemas.microsoft.com/office/powerpoint/2010/main" val="383600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B8504-353C-4F8D-0D46-A8D8250DE09C}"/>
              </a:ext>
            </a:extLst>
          </p:cNvPr>
          <p:cNvSpPr txBox="1"/>
          <p:nvPr/>
        </p:nvSpPr>
        <p:spPr>
          <a:xfrm>
            <a:off x="2842039" y="1932226"/>
            <a:ext cx="6529480" cy="830997"/>
          </a:xfrm>
          <a:prstGeom prst="rect">
            <a:avLst/>
          </a:prstGeom>
          <a:noFill/>
        </p:spPr>
        <p:txBody>
          <a:bodyPr wrap="none" rtlCol="0">
            <a:spAutoFit/>
          </a:bodyPr>
          <a:lstStyle/>
          <a:p>
            <a:r>
              <a:rPr lang="en-US" sz="4800"/>
              <a:t>Don’t need to take notes.</a:t>
            </a:r>
          </a:p>
        </p:txBody>
      </p:sp>
      <p:sp>
        <p:nvSpPr>
          <p:cNvPr id="2" name="TextBox 1">
            <a:extLst>
              <a:ext uri="{FF2B5EF4-FFF2-40B4-BE49-F238E27FC236}">
                <a16:creationId xmlns:a16="http://schemas.microsoft.com/office/drawing/2014/main" id="{701A7203-6557-7F20-9A68-4ECB6219B96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How did we end up with four gospels?</a:t>
            </a:r>
          </a:p>
        </p:txBody>
      </p:sp>
    </p:spTree>
    <p:extLst>
      <p:ext uri="{BB962C8B-B14F-4D97-AF65-F5344CB8AC3E}">
        <p14:creationId xmlns:p14="http://schemas.microsoft.com/office/powerpoint/2010/main" val="51919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The Q Hypothesis</a:t>
            </a:r>
          </a:p>
        </p:txBody>
      </p:sp>
      <p:pic>
        <p:nvPicPr>
          <p:cNvPr id="4" name="Picture 3">
            <a:extLst>
              <a:ext uri="{FF2B5EF4-FFF2-40B4-BE49-F238E27FC236}">
                <a16:creationId xmlns:a16="http://schemas.microsoft.com/office/drawing/2014/main" id="{3537F9D1-DBAD-DDB7-36E7-C9C9E3C70157}"/>
              </a:ext>
            </a:extLst>
          </p:cNvPr>
          <p:cNvPicPr>
            <a:picLocks noChangeAspect="1"/>
          </p:cNvPicPr>
          <p:nvPr/>
        </p:nvPicPr>
        <p:blipFill>
          <a:blip r:embed="rId2"/>
          <a:stretch>
            <a:fillRect/>
          </a:stretch>
        </p:blipFill>
        <p:spPr>
          <a:xfrm>
            <a:off x="4357197" y="1961307"/>
            <a:ext cx="3922099" cy="4588580"/>
          </a:xfrm>
          <a:prstGeom prst="rect">
            <a:avLst/>
          </a:prstGeom>
        </p:spPr>
      </p:pic>
      <p:sp>
        <p:nvSpPr>
          <p:cNvPr id="3" name="TextBox 2">
            <a:extLst>
              <a:ext uri="{FF2B5EF4-FFF2-40B4-BE49-F238E27FC236}">
                <a16:creationId xmlns:a16="http://schemas.microsoft.com/office/drawing/2014/main" id="{0A08FA62-C1C9-1BC7-108F-3CE33509024B}"/>
              </a:ext>
            </a:extLst>
          </p:cNvPr>
          <p:cNvSpPr txBox="1"/>
          <p:nvPr/>
        </p:nvSpPr>
        <p:spPr>
          <a:xfrm>
            <a:off x="636104" y="2764235"/>
            <a:ext cx="2398990" cy="3785652"/>
          </a:xfrm>
          <a:prstGeom prst="rect">
            <a:avLst/>
          </a:prstGeom>
          <a:noFill/>
        </p:spPr>
        <p:txBody>
          <a:bodyPr wrap="none" rtlCol="0">
            <a:spAutoFit/>
          </a:bodyPr>
          <a:lstStyle/>
          <a:p>
            <a:r>
              <a:rPr lang="en-US" sz="4800"/>
              <a:t>“Q” is</a:t>
            </a:r>
          </a:p>
          <a:p>
            <a:r>
              <a:rPr lang="en-US" sz="4800"/>
              <a:t>from</a:t>
            </a:r>
          </a:p>
          <a:p>
            <a:r>
              <a:rPr lang="en-US" sz="4800"/>
              <a:t>German:</a:t>
            </a:r>
            <a:br>
              <a:rPr lang="en-US" sz="4800"/>
            </a:br>
            <a:r>
              <a:rPr lang="en-US" sz="4800"/>
              <a:t>Quelle</a:t>
            </a:r>
            <a:br>
              <a:rPr lang="en-US" sz="4800"/>
            </a:br>
            <a:r>
              <a:rPr lang="en-US" sz="4800"/>
              <a:t> (Source)</a:t>
            </a:r>
          </a:p>
        </p:txBody>
      </p:sp>
    </p:spTree>
    <p:extLst>
      <p:ext uri="{BB962C8B-B14F-4D97-AF65-F5344CB8AC3E}">
        <p14:creationId xmlns:p14="http://schemas.microsoft.com/office/powerpoint/2010/main" val="1186467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10089750" cy="3046988"/>
          </a:xfrm>
          <a:prstGeom prst="rect">
            <a:avLst/>
          </a:prstGeom>
          <a:noFill/>
        </p:spPr>
        <p:txBody>
          <a:bodyPr wrap="none" rtlCol="0">
            <a:spAutoFit/>
          </a:bodyPr>
          <a:lstStyle/>
          <a:p>
            <a:r>
              <a:rPr lang="en-US" sz="4800"/>
              <a:t>…is closely related to “the Quest for the</a:t>
            </a:r>
          </a:p>
          <a:p>
            <a:r>
              <a:rPr lang="en-US" sz="4800"/>
              <a:t>Historical Jesus”.</a:t>
            </a:r>
          </a:p>
          <a:p>
            <a:endParaRPr lang="en-US" sz="4800"/>
          </a:p>
          <a:p>
            <a:endParaRPr lang="en-US" sz="4800"/>
          </a:p>
        </p:txBody>
      </p:sp>
    </p:spTree>
    <p:extLst>
      <p:ext uri="{BB962C8B-B14F-4D97-AF65-F5344CB8AC3E}">
        <p14:creationId xmlns:p14="http://schemas.microsoft.com/office/powerpoint/2010/main" val="317255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Quest for the Historical Jesus</a:t>
            </a:r>
          </a:p>
        </p:txBody>
      </p:sp>
    </p:spTree>
    <p:extLst>
      <p:ext uri="{BB962C8B-B14F-4D97-AF65-F5344CB8AC3E}">
        <p14:creationId xmlns:p14="http://schemas.microsoft.com/office/powerpoint/2010/main" val="3253678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Quest for the Historical Jesus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3561103" cy="2308324"/>
          </a:xfrm>
          <a:prstGeom prst="rect">
            <a:avLst/>
          </a:prstGeom>
          <a:noFill/>
        </p:spPr>
        <p:txBody>
          <a:bodyPr wrap="none" rtlCol="0">
            <a:spAutoFit/>
          </a:bodyPr>
          <a:lstStyle/>
          <a:p>
            <a:r>
              <a:rPr lang="en-US" sz="4800"/>
              <a:t>Assumptions:</a:t>
            </a:r>
          </a:p>
          <a:p>
            <a:endParaRPr lang="en-US" sz="4800"/>
          </a:p>
          <a:p>
            <a:endParaRPr lang="en-US" sz="4800"/>
          </a:p>
        </p:txBody>
      </p:sp>
    </p:spTree>
    <p:extLst>
      <p:ext uri="{BB962C8B-B14F-4D97-AF65-F5344CB8AC3E}">
        <p14:creationId xmlns:p14="http://schemas.microsoft.com/office/powerpoint/2010/main" val="188150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Quest for the Historical Jesus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7212295" cy="2308324"/>
          </a:xfrm>
          <a:prstGeom prst="rect">
            <a:avLst/>
          </a:prstGeom>
          <a:noFill/>
        </p:spPr>
        <p:txBody>
          <a:bodyPr wrap="none" rtlCol="0">
            <a:spAutoFit/>
          </a:bodyPr>
          <a:lstStyle/>
          <a:p>
            <a:r>
              <a:rPr lang="en-US" sz="4800"/>
              <a:t>Assumptions:</a:t>
            </a:r>
          </a:p>
          <a:p>
            <a:pPr marL="1143000" lvl="1" indent="-685800">
              <a:buFont typeface="Arial" panose="020B0604020202020204" pitchFamily="34" charset="0"/>
              <a:buChar char="•"/>
            </a:pPr>
            <a:r>
              <a:rPr lang="en-US" sz="4800"/>
              <a:t>Miracles are impossible</a:t>
            </a:r>
          </a:p>
          <a:p>
            <a:endParaRPr lang="en-US" sz="4800"/>
          </a:p>
        </p:txBody>
      </p:sp>
    </p:spTree>
    <p:extLst>
      <p:ext uri="{BB962C8B-B14F-4D97-AF65-F5344CB8AC3E}">
        <p14:creationId xmlns:p14="http://schemas.microsoft.com/office/powerpoint/2010/main" val="120934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Quest for the Historical Jesus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9134167" cy="3046988"/>
          </a:xfrm>
          <a:prstGeom prst="rect">
            <a:avLst/>
          </a:prstGeom>
          <a:noFill/>
        </p:spPr>
        <p:txBody>
          <a:bodyPr wrap="none" rtlCol="0">
            <a:spAutoFit/>
          </a:bodyPr>
          <a:lstStyle/>
          <a:p>
            <a:r>
              <a:rPr lang="en-US" sz="4800"/>
              <a:t>Assumptions:</a:t>
            </a:r>
          </a:p>
          <a:p>
            <a:pPr marL="1143000" lvl="1" indent="-685800">
              <a:buFont typeface="Arial" panose="020B0604020202020204" pitchFamily="34" charset="0"/>
              <a:buChar char="•"/>
            </a:pPr>
            <a:r>
              <a:rPr lang="en-US" sz="4800"/>
              <a:t>Miracles are impossible</a:t>
            </a:r>
          </a:p>
          <a:p>
            <a:pPr marL="1143000" lvl="1" indent="-685800">
              <a:buFont typeface="Arial" panose="020B0604020202020204" pitchFamily="34" charset="0"/>
              <a:buChar char="•"/>
            </a:pPr>
            <a:r>
              <a:rPr lang="en-US" sz="4800"/>
              <a:t>Jesus never rose from the dead</a:t>
            </a:r>
          </a:p>
          <a:p>
            <a:endParaRPr lang="en-US" sz="4800"/>
          </a:p>
        </p:txBody>
      </p:sp>
    </p:spTree>
    <p:extLst>
      <p:ext uri="{BB962C8B-B14F-4D97-AF65-F5344CB8AC3E}">
        <p14:creationId xmlns:p14="http://schemas.microsoft.com/office/powerpoint/2010/main" val="21170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Quest for the Historical Jesus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10147714" cy="3785652"/>
          </a:xfrm>
          <a:prstGeom prst="rect">
            <a:avLst/>
          </a:prstGeom>
          <a:noFill/>
        </p:spPr>
        <p:txBody>
          <a:bodyPr wrap="none" rtlCol="0">
            <a:spAutoFit/>
          </a:bodyPr>
          <a:lstStyle/>
          <a:p>
            <a:r>
              <a:rPr lang="en-US" sz="4800"/>
              <a:t>Assumptions:</a:t>
            </a:r>
          </a:p>
          <a:p>
            <a:pPr marL="1143000" lvl="1" indent="-685800">
              <a:buFont typeface="Arial" panose="020B0604020202020204" pitchFamily="34" charset="0"/>
              <a:buChar char="•"/>
            </a:pPr>
            <a:r>
              <a:rPr lang="en-US" sz="4800"/>
              <a:t>Miracles are impossible</a:t>
            </a:r>
          </a:p>
          <a:p>
            <a:pPr marL="1143000" lvl="1" indent="-685800">
              <a:buFont typeface="Arial" panose="020B0604020202020204" pitchFamily="34" charset="0"/>
              <a:buChar char="•"/>
            </a:pPr>
            <a:r>
              <a:rPr lang="en-US" sz="4800"/>
              <a:t>Jesus never rose from the dead</a:t>
            </a:r>
          </a:p>
          <a:p>
            <a:pPr marL="1143000" lvl="1" indent="-685800">
              <a:buFont typeface="Arial" panose="020B0604020202020204" pitchFamily="34" charset="0"/>
              <a:buChar char="•"/>
            </a:pPr>
            <a:r>
              <a:rPr lang="en-US" sz="4800"/>
              <a:t>Early Christians had no interest in…</a:t>
            </a:r>
          </a:p>
          <a:p>
            <a:endParaRPr lang="en-US" sz="4800"/>
          </a:p>
        </p:txBody>
      </p:sp>
    </p:spTree>
    <p:extLst>
      <p:ext uri="{BB962C8B-B14F-4D97-AF65-F5344CB8AC3E}">
        <p14:creationId xmlns:p14="http://schemas.microsoft.com/office/powerpoint/2010/main" val="179706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Quest for the Historical Jesus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10132902" cy="2308324"/>
          </a:xfrm>
          <a:prstGeom prst="rect">
            <a:avLst/>
          </a:prstGeom>
          <a:noFill/>
        </p:spPr>
        <p:txBody>
          <a:bodyPr wrap="none" rtlCol="0">
            <a:spAutoFit/>
          </a:bodyPr>
          <a:lstStyle/>
          <a:p>
            <a:r>
              <a:rPr lang="en-US" sz="4800"/>
              <a:t>If you assume you have zero eyewitness</a:t>
            </a:r>
          </a:p>
          <a:p>
            <a:r>
              <a:rPr lang="en-US" sz="4800"/>
              <a:t>accounts…</a:t>
            </a:r>
          </a:p>
          <a:p>
            <a:endParaRPr lang="en-US" sz="4800"/>
          </a:p>
        </p:txBody>
      </p:sp>
    </p:spTree>
    <p:extLst>
      <p:ext uri="{BB962C8B-B14F-4D97-AF65-F5344CB8AC3E}">
        <p14:creationId xmlns:p14="http://schemas.microsoft.com/office/powerpoint/2010/main" val="40130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Quest for the Historical Jesus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10336356" cy="3785652"/>
          </a:xfrm>
          <a:prstGeom prst="rect">
            <a:avLst/>
          </a:prstGeom>
          <a:noFill/>
        </p:spPr>
        <p:txBody>
          <a:bodyPr wrap="none" rtlCol="0">
            <a:spAutoFit/>
          </a:bodyPr>
          <a:lstStyle/>
          <a:p>
            <a:r>
              <a:rPr lang="en-US" sz="4800"/>
              <a:t>If you assume you have zero eyewitness</a:t>
            </a:r>
          </a:p>
          <a:p>
            <a:r>
              <a:rPr lang="en-US" sz="4800"/>
              <a:t>accounts…</a:t>
            </a:r>
          </a:p>
          <a:p>
            <a:r>
              <a:rPr lang="en-US" sz="4800"/>
              <a:t>…people made stories up, with no actual</a:t>
            </a:r>
            <a:br>
              <a:rPr lang="en-US" sz="4800"/>
            </a:br>
            <a:r>
              <a:rPr lang="en-US" sz="4800"/>
              <a:t>interest in history…</a:t>
            </a:r>
          </a:p>
          <a:p>
            <a:endParaRPr lang="en-US" sz="4800"/>
          </a:p>
        </p:txBody>
      </p:sp>
    </p:spTree>
    <p:extLst>
      <p:ext uri="{BB962C8B-B14F-4D97-AF65-F5344CB8AC3E}">
        <p14:creationId xmlns:p14="http://schemas.microsoft.com/office/powerpoint/2010/main" val="120419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Quest for the Historical Jesus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10677731" cy="3046988"/>
          </a:xfrm>
          <a:prstGeom prst="rect">
            <a:avLst/>
          </a:prstGeom>
          <a:noFill/>
        </p:spPr>
        <p:txBody>
          <a:bodyPr wrap="none" rtlCol="0">
            <a:spAutoFit/>
          </a:bodyPr>
          <a:lstStyle/>
          <a:p>
            <a:r>
              <a:rPr lang="en-US" sz="4800"/>
              <a:t>Are there any fragments of genuine</a:t>
            </a:r>
          </a:p>
          <a:p>
            <a:r>
              <a:rPr lang="en-US" sz="4800"/>
              <a:t>knowledge here about who Jesus was and</a:t>
            </a:r>
          </a:p>
          <a:p>
            <a:r>
              <a:rPr lang="en-US" sz="4800"/>
              <a:t>what he was like?</a:t>
            </a:r>
          </a:p>
          <a:p>
            <a:endParaRPr lang="en-US" sz="4800"/>
          </a:p>
        </p:txBody>
      </p:sp>
    </p:spTree>
    <p:extLst>
      <p:ext uri="{BB962C8B-B14F-4D97-AF65-F5344CB8AC3E}">
        <p14:creationId xmlns:p14="http://schemas.microsoft.com/office/powerpoint/2010/main" val="523903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B8504-353C-4F8D-0D46-A8D8250DE09C}"/>
              </a:ext>
            </a:extLst>
          </p:cNvPr>
          <p:cNvSpPr txBox="1"/>
          <p:nvPr/>
        </p:nvSpPr>
        <p:spPr>
          <a:xfrm>
            <a:off x="1381539" y="1932226"/>
            <a:ext cx="2472343" cy="2308324"/>
          </a:xfrm>
          <a:prstGeom prst="rect">
            <a:avLst/>
          </a:prstGeom>
          <a:noFill/>
        </p:spPr>
        <p:txBody>
          <a:bodyPr wrap="none" rtlCol="0">
            <a:spAutoFit/>
          </a:bodyPr>
          <a:lstStyle/>
          <a:p>
            <a:r>
              <a:rPr lang="en-US" sz="4800"/>
              <a:t>Matthew</a:t>
            </a:r>
          </a:p>
          <a:p>
            <a:r>
              <a:rPr lang="en-US" sz="4800"/>
              <a:t>Mark</a:t>
            </a:r>
          </a:p>
          <a:p>
            <a:r>
              <a:rPr lang="en-US" sz="4800"/>
              <a:t>Luke</a:t>
            </a:r>
          </a:p>
        </p:txBody>
      </p:sp>
      <p:sp>
        <p:nvSpPr>
          <p:cNvPr id="4" name="TextBox 3">
            <a:extLst>
              <a:ext uri="{FF2B5EF4-FFF2-40B4-BE49-F238E27FC236}">
                <a16:creationId xmlns:a16="http://schemas.microsoft.com/office/drawing/2014/main" id="{FF1C1789-5294-4934-C4E8-B0865DDCEB48}"/>
              </a:ext>
            </a:extLst>
          </p:cNvPr>
          <p:cNvSpPr txBox="1"/>
          <p:nvPr/>
        </p:nvSpPr>
        <p:spPr>
          <a:xfrm>
            <a:off x="1464365" y="4516832"/>
            <a:ext cx="1353256" cy="830997"/>
          </a:xfrm>
          <a:prstGeom prst="rect">
            <a:avLst/>
          </a:prstGeom>
          <a:noFill/>
        </p:spPr>
        <p:txBody>
          <a:bodyPr wrap="none" rtlCol="0">
            <a:spAutoFit/>
          </a:bodyPr>
          <a:lstStyle/>
          <a:p>
            <a:r>
              <a:rPr lang="en-US" sz="4800"/>
              <a:t>John</a:t>
            </a:r>
          </a:p>
        </p:txBody>
      </p:sp>
      <p:sp>
        <p:nvSpPr>
          <p:cNvPr id="2" name="TextBox 1">
            <a:extLst>
              <a:ext uri="{FF2B5EF4-FFF2-40B4-BE49-F238E27FC236}">
                <a16:creationId xmlns:a16="http://schemas.microsoft.com/office/drawing/2014/main" id="{701A7203-6557-7F20-9A68-4ECB6219B96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How did we end up with four gospels?</a:t>
            </a:r>
          </a:p>
        </p:txBody>
      </p:sp>
    </p:spTree>
    <p:extLst>
      <p:ext uri="{BB962C8B-B14F-4D97-AF65-F5344CB8AC3E}">
        <p14:creationId xmlns:p14="http://schemas.microsoft.com/office/powerpoint/2010/main" val="340575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Quest for the Historical Jesus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10677731" cy="3785652"/>
          </a:xfrm>
          <a:prstGeom prst="rect">
            <a:avLst/>
          </a:prstGeom>
          <a:noFill/>
        </p:spPr>
        <p:txBody>
          <a:bodyPr wrap="none" rtlCol="0">
            <a:spAutoFit/>
          </a:bodyPr>
          <a:lstStyle/>
          <a:p>
            <a:r>
              <a:rPr lang="en-US" sz="4800"/>
              <a:t>Are there any fragments of genuine</a:t>
            </a:r>
          </a:p>
          <a:p>
            <a:r>
              <a:rPr lang="en-US" sz="4800"/>
              <a:t>knowledge here about who Jesus was and</a:t>
            </a:r>
          </a:p>
          <a:p>
            <a:r>
              <a:rPr lang="en-US" sz="4800"/>
              <a:t>what he was like?</a:t>
            </a:r>
          </a:p>
          <a:p>
            <a:endParaRPr lang="en-US" sz="4800"/>
          </a:p>
          <a:p>
            <a:r>
              <a:rPr lang="en-US" sz="4800"/>
              <a:t>“The Jesus Seminar.”</a:t>
            </a:r>
          </a:p>
        </p:txBody>
      </p:sp>
    </p:spTree>
    <p:extLst>
      <p:ext uri="{BB962C8B-B14F-4D97-AF65-F5344CB8AC3E}">
        <p14:creationId xmlns:p14="http://schemas.microsoft.com/office/powerpoint/2010/main" val="171756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Tree>
    <p:extLst>
      <p:ext uri="{BB962C8B-B14F-4D97-AF65-F5344CB8AC3E}">
        <p14:creationId xmlns:p14="http://schemas.microsoft.com/office/powerpoint/2010/main" val="30537141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8766952" cy="830997"/>
          </a:xfrm>
          <a:prstGeom prst="rect">
            <a:avLst/>
          </a:prstGeom>
          <a:noFill/>
        </p:spPr>
        <p:txBody>
          <a:bodyPr wrap="none" rtlCol="0">
            <a:spAutoFit/>
          </a:bodyPr>
          <a:lstStyle/>
          <a:p>
            <a:pPr marL="914400" indent="-914400">
              <a:buFont typeface="+mj-lt"/>
              <a:buAutoNum type="arabicPeriod"/>
            </a:pPr>
            <a:r>
              <a:rPr lang="en-US" sz="4800"/>
              <a:t>Assumption Mark written first.</a:t>
            </a:r>
          </a:p>
        </p:txBody>
      </p:sp>
    </p:spTree>
    <p:extLst>
      <p:ext uri="{BB962C8B-B14F-4D97-AF65-F5344CB8AC3E}">
        <p14:creationId xmlns:p14="http://schemas.microsoft.com/office/powerpoint/2010/main" val="1145474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8766952" cy="1569660"/>
          </a:xfrm>
          <a:prstGeom prst="rect">
            <a:avLst/>
          </a:prstGeom>
          <a:noFill/>
        </p:spPr>
        <p:txBody>
          <a:bodyPr wrap="none" rtlCol="0">
            <a:spAutoFit/>
          </a:bodyPr>
          <a:lstStyle/>
          <a:p>
            <a:pPr marL="914400" indent="-914400">
              <a:buFont typeface="+mj-lt"/>
              <a:buAutoNum type="arabicPeriod"/>
            </a:pPr>
            <a:r>
              <a:rPr lang="en-US" sz="4800"/>
              <a:t>Assumption Mark written first.</a:t>
            </a:r>
          </a:p>
          <a:p>
            <a:pPr marL="914400" indent="-914400">
              <a:buFont typeface="+mj-lt"/>
              <a:buAutoNum type="arabicPeriod"/>
            </a:pPr>
            <a:r>
              <a:rPr lang="en-US" sz="4800"/>
              <a:t>Hypothetical nature of Q.</a:t>
            </a:r>
          </a:p>
        </p:txBody>
      </p:sp>
    </p:spTree>
    <p:extLst>
      <p:ext uri="{BB962C8B-B14F-4D97-AF65-F5344CB8AC3E}">
        <p14:creationId xmlns:p14="http://schemas.microsoft.com/office/powerpoint/2010/main" val="313303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9766776" cy="2308324"/>
          </a:xfrm>
          <a:prstGeom prst="rect">
            <a:avLst/>
          </a:prstGeom>
          <a:noFill/>
        </p:spPr>
        <p:txBody>
          <a:bodyPr wrap="none" rtlCol="0">
            <a:spAutoFit/>
          </a:bodyPr>
          <a:lstStyle/>
          <a:p>
            <a:pPr marL="914400" indent="-914400">
              <a:buFont typeface="+mj-lt"/>
              <a:buAutoNum type="arabicPeriod"/>
            </a:pPr>
            <a:r>
              <a:rPr lang="en-US" sz="4800"/>
              <a:t>Assumption Mark written first.</a:t>
            </a:r>
          </a:p>
          <a:p>
            <a:pPr marL="914400" indent="-914400">
              <a:buFont typeface="+mj-lt"/>
              <a:buAutoNum type="arabicPeriod"/>
            </a:pPr>
            <a:r>
              <a:rPr lang="en-US" sz="4800"/>
              <a:t>Hypothetical nature of Q.</a:t>
            </a:r>
          </a:p>
          <a:p>
            <a:pPr marL="914400" indent="-914400">
              <a:buFont typeface="+mj-lt"/>
              <a:buAutoNum type="arabicPeriod"/>
            </a:pPr>
            <a:r>
              <a:rPr lang="en-US" sz="4800"/>
              <a:t>Ignores witness of early Christians.</a:t>
            </a:r>
          </a:p>
        </p:txBody>
      </p:sp>
    </p:spTree>
    <p:extLst>
      <p:ext uri="{BB962C8B-B14F-4D97-AF65-F5344CB8AC3E}">
        <p14:creationId xmlns:p14="http://schemas.microsoft.com/office/powerpoint/2010/main" val="232160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9766776" cy="3046988"/>
          </a:xfrm>
          <a:prstGeom prst="rect">
            <a:avLst/>
          </a:prstGeom>
          <a:noFill/>
        </p:spPr>
        <p:txBody>
          <a:bodyPr wrap="none" rtlCol="0">
            <a:spAutoFit/>
          </a:bodyPr>
          <a:lstStyle/>
          <a:p>
            <a:pPr marL="914400" indent="-914400">
              <a:buFont typeface="+mj-lt"/>
              <a:buAutoNum type="arabicPeriod"/>
            </a:pPr>
            <a:r>
              <a:rPr lang="en-US" sz="4800"/>
              <a:t>Assumption Mark written first.</a:t>
            </a:r>
          </a:p>
          <a:p>
            <a:pPr marL="914400" indent="-914400">
              <a:buFont typeface="+mj-lt"/>
              <a:buAutoNum type="arabicPeriod"/>
            </a:pPr>
            <a:r>
              <a:rPr lang="en-US" sz="4800"/>
              <a:t>Hypothetical nature of Q.</a:t>
            </a:r>
          </a:p>
          <a:p>
            <a:pPr marL="914400" indent="-914400">
              <a:buFont typeface="+mj-lt"/>
              <a:buAutoNum type="arabicPeriod"/>
            </a:pPr>
            <a:r>
              <a:rPr lang="en-US" sz="4800"/>
              <a:t>Ignores witness of early Christians.</a:t>
            </a:r>
          </a:p>
          <a:p>
            <a:pPr marL="914400" indent="-914400">
              <a:buFont typeface="+mj-lt"/>
              <a:buAutoNum type="arabicPeriod"/>
            </a:pPr>
            <a:r>
              <a:rPr lang="en-US" sz="4800"/>
              <a:t>Ignores archaeological evidence.</a:t>
            </a:r>
          </a:p>
        </p:txBody>
      </p:sp>
    </p:spTree>
    <p:extLst>
      <p:ext uri="{BB962C8B-B14F-4D97-AF65-F5344CB8AC3E}">
        <p14:creationId xmlns:p14="http://schemas.microsoft.com/office/powerpoint/2010/main" val="1992502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10300320" cy="1569660"/>
          </a:xfrm>
          <a:prstGeom prst="rect">
            <a:avLst/>
          </a:prstGeom>
          <a:noFill/>
        </p:spPr>
        <p:txBody>
          <a:bodyPr wrap="none" rtlCol="0">
            <a:spAutoFit/>
          </a:bodyPr>
          <a:lstStyle/>
          <a:p>
            <a:pPr marL="914400" indent="-914400">
              <a:buFont typeface="+mj-lt"/>
              <a:buAutoNum type="arabicPeriod"/>
            </a:pPr>
            <a:r>
              <a:rPr lang="en-US" sz="4800"/>
              <a:t>The unquestioned assumption at the</a:t>
            </a:r>
            <a:br>
              <a:rPr lang="en-US" sz="4800"/>
            </a:br>
            <a:r>
              <a:rPr lang="en-US" sz="4800"/>
              <a:t>heart of Mark being first…</a:t>
            </a:r>
          </a:p>
        </p:txBody>
      </p:sp>
    </p:spTree>
    <p:extLst>
      <p:ext uri="{BB962C8B-B14F-4D97-AF65-F5344CB8AC3E}">
        <p14:creationId xmlns:p14="http://schemas.microsoft.com/office/powerpoint/2010/main" val="2147549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8270149" cy="830997"/>
          </a:xfrm>
          <a:prstGeom prst="rect">
            <a:avLst/>
          </a:prstGeom>
          <a:noFill/>
        </p:spPr>
        <p:txBody>
          <a:bodyPr wrap="none" rtlCol="0">
            <a:spAutoFit/>
          </a:bodyPr>
          <a:lstStyle/>
          <a:p>
            <a:r>
              <a:rPr lang="en-US" sz="4800"/>
              <a:t>2.  The hypothetical nature of Q.</a:t>
            </a:r>
          </a:p>
        </p:txBody>
      </p:sp>
    </p:spTree>
    <p:extLst>
      <p:ext uri="{BB962C8B-B14F-4D97-AF65-F5344CB8AC3E}">
        <p14:creationId xmlns:p14="http://schemas.microsoft.com/office/powerpoint/2010/main" val="4089367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6950108" cy="830997"/>
          </a:xfrm>
          <a:prstGeom prst="rect">
            <a:avLst/>
          </a:prstGeom>
          <a:noFill/>
        </p:spPr>
        <p:txBody>
          <a:bodyPr wrap="none" rtlCol="0">
            <a:spAutoFit/>
          </a:bodyPr>
          <a:lstStyle/>
          <a:p>
            <a:r>
              <a:rPr lang="en-US" sz="4800"/>
              <a:t>3.  External historical data.</a:t>
            </a:r>
          </a:p>
        </p:txBody>
      </p:sp>
    </p:spTree>
    <p:extLst>
      <p:ext uri="{BB962C8B-B14F-4D97-AF65-F5344CB8AC3E}">
        <p14:creationId xmlns:p14="http://schemas.microsoft.com/office/powerpoint/2010/main" val="3543511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6950108" cy="830997"/>
          </a:xfrm>
          <a:prstGeom prst="rect">
            <a:avLst/>
          </a:prstGeom>
          <a:noFill/>
        </p:spPr>
        <p:txBody>
          <a:bodyPr wrap="none" rtlCol="0">
            <a:spAutoFit/>
          </a:bodyPr>
          <a:lstStyle/>
          <a:p>
            <a:r>
              <a:rPr lang="en-US" sz="4800"/>
              <a:t>3.  External historical data.</a:t>
            </a:r>
          </a:p>
        </p:txBody>
      </p:sp>
      <p:sp>
        <p:nvSpPr>
          <p:cNvPr id="6" name="TextBox 5">
            <a:extLst>
              <a:ext uri="{FF2B5EF4-FFF2-40B4-BE49-F238E27FC236}">
                <a16:creationId xmlns:a16="http://schemas.microsoft.com/office/drawing/2014/main" id="{3C703277-C0F8-A774-DD74-016819B45ECC}"/>
              </a:ext>
            </a:extLst>
          </p:cNvPr>
          <p:cNvSpPr txBox="1"/>
          <p:nvPr/>
        </p:nvSpPr>
        <p:spPr>
          <a:xfrm>
            <a:off x="6531343" y="2598003"/>
            <a:ext cx="5221301" cy="830997"/>
          </a:xfrm>
          <a:prstGeom prst="rect">
            <a:avLst/>
          </a:prstGeom>
          <a:noFill/>
        </p:spPr>
        <p:txBody>
          <a:bodyPr wrap="none" rtlCol="0">
            <a:spAutoFit/>
          </a:bodyPr>
          <a:lstStyle/>
          <a:p>
            <a:r>
              <a:rPr lang="en-US" sz="4800"/>
              <a:t>Papias (A.D. 60-130)</a:t>
            </a:r>
          </a:p>
        </p:txBody>
      </p:sp>
    </p:spTree>
    <p:extLst>
      <p:ext uri="{BB962C8B-B14F-4D97-AF65-F5344CB8AC3E}">
        <p14:creationId xmlns:p14="http://schemas.microsoft.com/office/powerpoint/2010/main" val="97414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B8504-353C-4F8D-0D46-A8D8250DE09C}"/>
              </a:ext>
            </a:extLst>
          </p:cNvPr>
          <p:cNvSpPr txBox="1"/>
          <p:nvPr/>
        </p:nvSpPr>
        <p:spPr>
          <a:xfrm>
            <a:off x="1381539" y="1932226"/>
            <a:ext cx="2472343" cy="2308324"/>
          </a:xfrm>
          <a:prstGeom prst="rect">
            <a:avLst/>
          </a:prstGeom>
          <a:noFill/>
        </p:spPr>
        <p:txBody>
          <a:bodyPr wrap="none" rtlCol="0">
            <a:spAutoFit/>
          </a:bodyPr>
          <a:lstStyle/>
          <a:p>
            <a:r>
              <a:rPr lang="en-US" sz="4800"/>
              <a:t>Matthew</a:t>
            </a:r>
          </a:p>
          <a:p>
            <a:r>
              <a:rPr lang="en-US" sz="4800"/>
              <a:t>Mark</a:t>
            </a:r>
          </a:p>
          <a:p>
            <a:r>
              <a:rPr lang="en-US" sz="4800"/>
              <a:t>Luke</a:t>
            </a:r>
          </a:p>
        </p:txBody>
      </p:sp>
      <p:sp>
        <p:nvSpPr>
          <p:cNvPr id="4" name="TextBox 3">
            <a:extLst>
              <a:ext uri="{FF2B5EF4-FFF2-40B4-BE49-F238E27FC236}">
                <a16:creationId xmlns:a16="http://schemas.microsoft.com/office/drawing/2014/main" id="{FF1C1789-5294-4934-C4E8-B0865DDCEB48}"/>
              </a:ext>
            </a:extLst>
          </p:cNvPr>
          <p:cNvSpPr txBox="1"/>
          <p:nvPr/>
        </p:nvSpPr>
        <p:spPr>
          <a:xfrm>
            <a:off x="1464365" y="4516832"/>
            <a:ext cx="1353256" cy="830997"/>
          </a:xfrm>
          <a:prstGeom prst="rect">
            <a:avLst/>
          </a:prstGeom>
          <a:noFill/>
        </p:spPr>
        <p:txBody>
          <a:bodyPr wrap="none" rtlCol="0">
            <a:spAutoFit/>
          </a:bodyPr>
          <a:lstStyle/>
          <a:p>
            <a:r>
              <a:rPr lang="en-US" sz="4800"/>
              <a:t>John</a:t>
            </a:r>
          </a:p>
        </p:txBody>
      </p:sp>
      <p:sp>
        <p:nvSpPr>
          <p:cNvPr id="2" name="TextBox 1">
            <a:extLst>
              <a:ext uri="{FF2B5EF4-FFF2-40B4-BE49-F238E27FC236}">
                <a16:creationId xmlns:a16="http://schemas.microsoft.com/office/drawing/2014/main" id="{701A7203-6557-7F20-9A68-4ECB6219B96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How did we end up with four gospels?</a:t>
            </a:r>
          </a:p>
        </p:txBody>
      </p:sp>
      <p:sp>
        <p:nvSpPr>
          <p:cNvPr id="5" name="TextBox 4">
            <a:extLst>
              <a:ext uri="{FF2B5EF4-FFF2-40B4-BE49-F238E27FC236}">
                <a16:creationId xmlns:a16="http://schemas.microsoft.com/office/drawing/2014/main" id="{28A15EE9-FC32-6373-7FEE-80F45D8EAE57}"/>
              </a:ext>
            </a:extLst>
          </p:cNvPr>
          <p:cNvSpPr txBox="1"/>
          <p:nvPr/>
        </p:nvSpPr>
        <p:spPr>
          <a:xfrm>
            <a:off x="4899991" y="2595266"/>
            <a:ext cx="4936993" cy="830997"/>
          </a:xfrm>
          <a:prstGeom prst="rect">
            <a:avLst/>
          </a:prstGeom>
          <a:noFill/>
        </p:spPr>
        <p:txBody>
          <a:bodyPr wrap="none" rtlCol="0">
            <a:spAutoFit/>
          </a:bodyPr>
          <a:lstStyle/>
          <a:p>
            <a:r>
              <a:rPr lang="en-US" sz="4800"/>
              <a:t>“Synoptic Gospels”</a:t>
            </a:r>
          </a:p>
        </p:txBody>
      </p:sp>
      <p:sp>
        <p:nvSpPr>
          <p:cNvPr id="6" name="Right Brace 5">
            <a:extLst>
              <a:ext uri="{FF2B5EF4-FFF2-40B4-BE49-F238E27FC236}">
                <a16:creationId xmlns:a16="http://schemas.microsoft.com/office/drawing/2014/main" id="{8B015279-320F-0414-201D-60AFFC4F3EDA}"/>
              </a:ext>
            </a:extLst>
          </p:cNvPr>
          <p:cNvSpPr/>
          <p:nvPr/>
        </p:nvSpPr>
        <p:spPr>
          <a:xfrm>
            <a:off x="4194312" y="2077279"/>
            <a:ext cx="487017" cy="188843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09126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6950108" cy="830997"/>
          </a:xfrm>
          <a:prstGeom prst="rect">
            <a:avLst/>
          </a:prstGeom>
          <a:noFill/>
        </p:spPr>
        <p:txBody>
          <a:bodyPr wrap="none" rtlCol="0">
            <a:spAutoFit/>
          </a:bodyPr>
          <a:lstStyle/>
          <a:p>
            <a:r>
              <a:rPr lang="en-US" sz="4800"/>
              <a:t>3.  External historical data.</a:t>
            </a:r>
          </a:p>
        </p:txBody>
      </p:sp>
      <p:sp>
        <p:nvSpPr>
          <p:cNvPr id="4" name="TextBox 3">
            <a:extLst>
              <a:ext uri="{FF2B5EF4-FFF2-40B4-BE49-F238E27FC236}">
                <a16:creationId xmlns:a16="http://schemas.microsoft.com/office/drawing/2014/main" id="{F5D652A0-59DE-1B06-5A15-8EC98F869D57}"/>
              </a:ext>
            </a:extLst>
          </p:cNvPr>
          <p:cNvSpPr txBox="1"/>
          <p:nvPr/>
        </p:nvSpPr>
        <p:spPr>
          <a:xfrm>
            <a:off x="6531343" y="2598003"/>
            <a:ext cx="5221301" cy="830997"/>
          </a:xfrm>
          <a:prstGeom prst="rect">
            <a:avLst/>
          </a:prstGeom>
          <a:noFill/>
        </p:spPr>
        <p:txBody>
          <a:bodyPr wrap="none" rtlCol="0">
            <a:spAutoFit/>
          </a:bodyPr>
          <a:lstStyle/>
          <a:p>
            <a:r>
              <a:rPr lang="en-US" sz="4800">
                <a:solidFill>
                  <a:schemeClr val="tx1">
                    <a:lumMod val="75000"/>
                    <a:lumOff val="25000"/>
                  </a:schemeClr>
                </a:solidFill>
              </a:rPr>
              <a:t>Papias (A.D. 60-130)</a:t>
            </a:r>
          </a:p>
        </p:txBody>
      </p:sp>
      <p:sp>
        <p:nvSpPr>
          <p:cNvPr id="5" name="TextBox 4">
            <a:extLst>
              <a:ext uri="{FF2B5EF4-FFF2-40B4-BE49-F238E27FC236}">
                <a16:creationId xmlns:a16="http://schemas.microsoft.com/office/drawing/2014/main" id="{BE064126-2A8C-272E-FD08-810DEEF4BD3F}"/>
              </a:ext>
            </a:extLst>
          </p:cNvPr>
          <p:cNvSpPr txBox="1"/>
          <p:nvPr/>
        </p:nvSpPr>
        <p:spPr>
          <a:xfrm>
            <a:off x="3485349" y="3429000"/>
            <a:ext cx="6091989" cy="830997"/>
          </a:xfrm>
          <a:prstGeom prst="rect">
            <a:avLst/>
          </a:prstGeom>
          <a:noFill/>
        </p:spPr>
        <p:txBody>
          <a:bodyPr wrap="none" rtlCol="0">
            <a:spAutoFit/>
          </a:bodyPr>
          <a:lstStyle/>
          <a:p>
            <a:r>
              <a:rPr lang="en-US" sz="4800"/>
              <a:t>Irenaeus (A.D. 130-200)</a:t>
            </a:r>
          </a:p>
        </p:txBody>
      </p:sp>
    </p:spTree>
    <p:extLst>
      <p:ext uri="{BB962C8B-B14F-4D97-AF65-F5344CB8AC3E}">
        <p14:creationId xmlns:p14="http://schemas.microsoft.com/office/powerpoint/2010/main" val="326203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6950108" cy="830997"/>
          </a:xfrm>
          <a:prstGeom prst="rect">
            <a:avLst/>
          </a:prstGeom>
          <a:noFill/>
        </p:spPr>
        <p:txBody>
          <a:bodyPr wrap="none" rtlCol="0">
            <a:spAutoFit/>
          </a:bodyPr>
          <a:lstStyle/>
          <a:p>
            <a:r>
              <a:rPr lang="en-US" sz="4800"/>
              <a:t>3.  External historical data.</a:t>
            </a:r>
          </a:p>
        </p:txBody>
      </p:sp>
      <p:sp>
        <p:nvSpPr>
          <p:cNvPr id="5" name="TextBox 4">
            <a:extLst>
              <a:ext uri="{FF2B5EF4-FFF2-40B4-BE49-F238E27FC236}">
                <a16:creationId xmlns:a16="http://schemas.microsoft.com/office/drawing/2014/main" id="{BE064126-2A8C-272E-FD08-810DEEF4BD3F}"/>
              </a:ext>
            </a:extLst>
          </p:cNvPr>
          <p:cNvSpPr txBox="1"/>
          <p:nvPr/>
        </p:nvSpPr>
        <p:spPr>
          <a:xfrm>
            <a:off x="3485349" y="3429000"/>
            <a:ext cx="6091989" cy="830997"/>
          </a:xfrm>
          <a:prstGeom prst="rect">
            <a:avLst/>
          </a:prstGeom>
          <a:noFill/>
        </p:spPr>
        <p:txBody>
          <a:bodyPr wrap="none" rtlCol="0">
            <a:spAutoFit/>
          </a:bodyPr>
          <a:lstStyle/>
          <a:p>
            <a:r>
              <a:rPr lang="en-US" sz="4800">
                <a:solidFill>
                  <a:schemeClr val="tx1">
                    <a:lumMod val="75000"/>
                    <a:lumOff val="25000"/>
                  </a:schemeClr>
                </a:solidFill>
              </a:rPr>
              <a:t>Irenaeus (A.D. 130-200)</a:t>
            </a:r>
          </a:p>
        </p:txBody>
      </p:sp>
      <p:sp>
        <p:nvSpPr>
          <p:cNvPr id="6" name="TextBox 5">
            <a:extLst>
              <a:ext uri="{FF2B5EF4-FFF2-40B4-BE49-F238E27FC236}">
                <a16:creationId xmlns:a16="http://schemas.microsoft.com/office/drawing/2014/main" id="{947CA39A-AF39-882B-9774-29480EA08C34}"/>
              </a:ext>
            </a:extLst>
          </p:cNvPr>
          <p:cNvSpPr txBox="1"/>
          <p:nvPr/>
        </p:nvSpPr>
        <p:spPr>
          <a:xfrm>
            <a:off x="6531343" y="2598003"/>
            <a:ext cx="5221301" cy="830997"/>
          </a:xfrm>
          <a:prstGeom prst="rect">
            <a:avLst/>
          </a:prstGeom>
          <a:noFill/>
        </p:spPr>
        <p:txBody>
          <a:bodyPr wrap="none" rtlCol="0">
            <a:spAutoFit/>
          </a:bodyPr>
          <a:lstStyle/>
          <a:p>
            <a:r>
              <a:rPr lang="en-US" sz="4800">
                <a:solidFill>
                  <a:schemeClr val="tx1">
                    <a:lumMod val="50000"/>
                    <a:lumOff val="50000"/>
                  </a:schemeClr>
                </a:solidFill>
              </a:rPr>
              <a:t>Papias (A.D. 60-130)</a:t>
            </a:r>
          </a:p>
        </p:txBody>
      </p:sp>
      <p:sp>
        <p:nvSpPr>
          <p:cNvPr id="7" name="TextBox 6">
            <a:extLst>
              <a:ext uri="{FF2B5EF4-FFF2-40B4-BE49-F238E27FC236}">
                <a16:creationId xmlns:a16="http://schemas.microsoft.com/office/drawing/2014/main" id="{15CFAA46-1ADE-1537-29F7-908F0A834E38}"/>
              </a:ext>
            </a:extLst>
          </p:cNvPr>
          <p:cNvSpPr txBox="1"/>
          <p:nvPr/>
        </p:nvSpPr>
        <p:spPr>
          <a:xfrm>
            <a:off x="1833967" y="5313118"/>
            <a:ext cx="10110717" cy="830997"/>
          </a:xfrm>
          <a:prstGeom prst="rect">
            <a:avLst/>
          </a:prstGeom>
          <a:noFill/>
        </p:spPr>
        <p:txBody>
          <a:bodyPr wrap="none" rtlCol="0">
            <a:spAutoFit/>
          </a:bodyPr>
          <a:lstStyle/>
          <a:p>
            <a:r>
              <a:rPr lang="en-US" sz="4800"/>
              <a:t>Prologue to Old Latin Ver (ca. 150–200) </a:t>
            </a:r>
          </a:p>
        </p:txBody>
      </p:sp>
    </p:spTree>
    <p:extLst>
      <p:ext uri="{BB962C8B-B14F-4D97-AF65-F5344CB8AC3E}">
        <p14:creationId xmlns:p14="http://schemas.microsoft.com/office/powerpoint/2010/main" val="181691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6950108" cy="830997"/>
          </a:xfrm>
          <a:prstGeom prst="rect">
            <a:avLst/>
          </a:prstGeom>
          <a:noFill/>
        </p:spPr>
        <p:txBody>
          <a:bodyPr wrap="none" rtlCol="0">
            <a:spAutoFit/>
          </a:bodyPr>
          <a:lstStyle/>
          <a:p>
            <a:r>
              <a:rPr lang="en-US" sz="4800"/>
              <a:t>3.  External historical data.</a:t>
            </a:r>
          </a:p>
        </p:txBody>
      </p:sp>
      <p:sp>
        <p:nvSpPr>
          <p:cNvPr id="5" name="TextBox 4">
            <a:extLst>
              <a:ext uri="{FF2B5EF4-FFF2-40B4-BE49-F238E27FC236}">
                <a16:creationId xmlns:a16="http://schemas.microsoft.com/office/drawing/2014/main" id="{BE064126-2A8C-272E-FD08-810DEEF4BD3F}"/>
              </a:ext>
            </a:extLst>
          </p:cNvPr>
          <p:cNvSpPr txBox="1"/>
          <p:nvPr/>
        </p:nvSpPr>
        <p:spPr>
          <a:xfrm>
            <a:off x="3485349" y="3429000"/>
            <a:ext cx="6091989" cy="830997"/>
          </a:xfrm>
          <a:prstGeom prst="rect">
            <a:avLst/>
          </a:prstGeom>
          <a:noFill/>
        </p:spPr>
        <p:txBody>
          <a:bodyPr wrap="none" rtlCol="0">
            <a:spAutoFit/>
          </a:bodyPr>
          <a:lstStyle/>
          <a:p>
            <a:r>
              <a:rPr lang="en-US" sz="4800">
                <a:solidFill>
                  <a:schemeClr val="tx1">
                    <a:lumMod val="65000"/>
                    <a:lumOff val="35000"/>
                  </a:schemeClr>
                </a:solidFill>
              </a:rPr>
              <a:t>Irenaeus (A.D. 130-200)</a:t>
            </a:r>
          </a:p>
        </p:txBody>
      </p:sp>
      <p:sp>
        <p:nvSpPr>
          <p:cNvPr id="6" name="TextBox 5">
            <a:extLst>
              <a:ext uri="{FF2B5EF4-FFF2-40B4-BE49-F238E27FC236}">
                <a16:creationId xmlns:a16="http://schemas.microsoft.com/office/drawing/2014/main" id="{F92FA39F-7394-DDCD-E095-040ECD158C95}"/>
              </a:ext>
            </a:extLst>
          </p:cNvPr>
          <p:cNvSpPr txBox="1"/>
          <p:nvPr/>
        </p:nvSpPr>
        <p:spPr>
          <a:xfrm>
            <a:off x="6531343" y="2598003"/>
            <a:ext cx="5221301" cy="830997"/>
          </a:xfrm>
          <a:prstGeom prst="rect">
            <a:avLst/>
          </a:prstGeom>
          <a:noFill/>
        </p:spPr>
        <p:txBody>
          <a:bodyPr wrap="none" rtlCol="0">
            <a:spAutoFit/>
          </a:bodyPr>
          <a:lstStyle/>
          <a:p>
            <a:r>
              <a:rPr lang="en-US" sz="4800">
                <a:solidFill>
                  <a:schemeClr val="bg1">
                    <a:lumMod val="50000"/>
                  </a:schemeClr>
                </a:solidFill>
              </a:rPr>
              <a:t>Papias (A.D. 60-130)</a:t>
            </a:r>
          </a:p>
        </p:txBody>
      </p:sp>
      <p:sp>
        <p:nvSpPr>
          <p:cNvPr id="7" name="TextBox 6">
            <a:extLst>
              <a:ext uri="{FF2B5EF4-FFF2-40B4-BE49-F238E27FC236}">
                <a16:creationId xmlns:a16="http://schemas.microsoft.com/office/drawing/2014/main" id="{7D994083-FCA3-7A75-54F9-BD8D10CF4C9B}"/>
              </a:ext>
            </a:extLst>
          </p:cNvPr>
          <p:cNvSpPr txBox="1"/>
          <p:nvPr/>
        </p:nvSpPr>
        <p:spPr>
          <a:xfrm>
            <a:off x="1394279" y="4371059"/>
            <a:ext cx="9394751" cy="830997"/>
          </a:xfrm>
          <a:prstGeom prst="rect">
            <a:avLst/>
          </a:prstGeom>
          <a:noFill/>
        </p:spPr>
        <p:txBody>
          <a:bodyPr wrap="none" rtlCol="0">
            <a:spAutoFit/>
          </a:bodyPr>
          <a:lstStyle/>
          <a:p>
            <a:r>
              <a:rPr lang="en-US" sz="4800"/>
              <a:t>Clement of Alexandria (ca. 150–215) </a:t>
            </a:r>
          </a:p>
        </p:txBody>
      </p:sp>
      <p:sp>
        <p:nvSpPr>
          <p:cNvPr id="8" name="TextBox 7">
            <a:extLst>
              <a:ext uri="{FF2B5EF4-FFF2-40B4-BE49-F238E27FC236}">
                <a16:creationId xmlns:a16="http://schemas.microsoft.com/office/drawing/2014/main" id="{78D18B7B-85FA-B487-F994-BA53E43D8A61}"/>
              </a:ext>
            </a:extLst>
          </p:cNvPr>
          <p:cNvSpPr txBox="1"/>
          <p:nvPr/>
        </p:nvSpPr>
        <p:spPr>
          <a:xfrm>
            <a:off x="1833967" y="5313118"/>
            <a:ext cx="10110717" cy="830997"/>
          </a:xfrm>
          <a:prstGeom prst="rect">
            <a:avLst/>
          </a:prstGeom>
          <a:noFill/>
        </p:spPr>
        <p:txBody>
          <a:bodyPr wrap="none" rtlCol="0">
            <a:spAutoFit/>
          </a:bodyPr>
          <a:lstStyle/>
          <a:p>
            <a:r>
              <a:rPr lang="en-US" sz="4800">
                <a:solidFill>
                  <a:schemeClr val="tx1">
                    <a:lumMod val="75000"/>
                    <a:lumOff val="25000"/>
                  </a:schemeClr>
                </a:solidFill>
              </a:rPr>
              <a:t>Prologue</a:t>
            </a:r>
            <a:r>
              <a:rPr lang="en-US" sz="4800"/>
              <a:t> to Old Latin Ver (ca. 150–200) </a:t>
            </a:r>
          </a:p>
        </p:txBody>
      </p:sp>
    </p:spTree>
    <p:extLst>
      <p:ext uri="{BB962C8B-B14F-4D97-AF65-F5344CB8AC3E}">
        <p14:creationId xmlns:p14="http://schemas.microsoft.com/office/powerpoint/2010/main" val="1441245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6950108" cy="830997"/>
          </a:xfrm>
          <a:prstGeom prst="rect">
            <a:avLst/>
          </a:prstGeom>
          <a:noFill/>
        </p:spPr>
        <p:txBody>
          <a:bodyPr wrap="none" rtlCol="0">
            <a:spAutoFit/>
          </a:bodyPr>
          <a:lstStyle/>
          <a:p>
            <a:r>
              <a:rPr lang="en-US" sz="4800"/>
              <a:t>3.  External historical data.</a:t>
            </a:r>
          </a:p>
        </p:txBody>
      </p:sp>
      <p:sp>
        <p:nvSpPr>
          <p:cNvPr id="5" name="TextBox 4">
            <a:extLst>
              <a:ext uri="{FF2B5EF4-FFF2-40B4-BE49-F238E27FC236}">
                <a16:creationId xmlns:a16="http://schemas.microsoft.com/office/drawing/2014/main" id="{BE064126-2A8C-272E-FD08-810DEEF4BD3F}"/>
              </a:ext>
            </a:extLst>
          </p:cNvPr>
          <p:cNvSpPr txBox="1"/>
          <p:nvPr/>
        </p:nvSpPr>
        <p:spPr>
          <a:xfrm>
            <a:off x="3485349" y="3429000"/>
            <a:ext cx="6091989" cy="830997"/>
          </a:xfrm>
          <a:prstGeom prst="rect">
            <a:avLst/>
          </a:prstGeom>
          <a:noFill/>
        </p:spPr>
        <p:txBody>
          <a:bodyPr wrap="none" rtlCol="0">
            <a:spAutoFit/>
          </a:bodyPr>
          <a:lstStyle/>
          <a:p>
            <a:r>
              <a:rPr lang="en-US" sz="4800">
                <a:solidFill>
                  <a:schemeClr val="bg1">
                    <a:lumMod val="75000"/>
                  </a:schemeClr>
                </a:solidFill>
              </a:rPr>
              <a:t>Irenaeus (A.D. 130-200)</a:t>
            </a:r>
          </a:p>
        </p:txBody>
      </p:sp>
      <p:sp>
        <p:nvSpPr>
          <p:cNvPr id="6" name="TextBox 5">
            <a:extLst>
              <a:ext uri="{FF2B5EF4-FFF2-40B4-BE49-F238E27FC236}">
                <a16:creationId xmlns:a16="http://schemas.microsoft.com/office/drawing/2014/main" id="{F92FA39F-7394-DDCD-E095-040ECD158C95}"/>
              </a:ext>
            </a:extLst>
          </p:cNvPr>
          <p:cNvSpPr txBox="1"/>
          <p:nvPr/>
        </p:nvSpPr>
        <p:spPr>
          <a:xfrm>
            <a:off x="6531343" y="2598003"/>
            <a:ext cx="5221301" cy="830997"/>
          </a:xfrm>
          <a:prstGeom prst="rect">
            <a:avLst/>
          </a:prstGeom>
          <a:noFill/>
        </p:spPr>
        <p:txBody>
          <a:bodyPr wrap="none" rtlCol="0">
            <a:spAutoFit/>
          </a:bodyPr>
          <a:lstStyle/>
          <a:p>
            <a:r>
              <a:rPr lang="en-US" sz="4800">
                <a:solidFill>
                  <a:schemeClr val="bg1">
                    <a:lumMod val="85000"/>
                  </a:schemeClr>
                </a:solidFill>
              </a:rPr>
              <a:t>Papias (A.D. 60-130)</a:t>
            </a:r>
          </a:p>
        </p:txBody>
      </p:sp>
      <p:sp>
        <p:nvSpPr>
          <p:cNvPr id="7" name="TextBox 6">
            <a:extLst>
              <a:ext uri="{FF2B5EF4-FFF2-40B4-BE49-F238E27FC236}">
                <a16:creationId xmlns:a16="http://schemas.microsoft.com/office/drawing/2014/main" id="{7D994083-FCA3-7A75-54F9-BD8D10CF4C9B}"/>
              </a:ext>
            </a:extLst>
          </p:cNvPr>
          <p:cNvSpPr txBox="1"/>
          <p:nvPr/>
        </p:nvSpPr>
        <p:spPr>
          <a:xfrm>
            <a:off x="1394279" y="4371059"/>
            <a:ext cx="9394751" cy="830997"/>
          </a:xfrm>
          <a:prstGeom prst="rect">
            <a:avLst/>
          </a:prstGeom>
          <a:noFill/>
        </p:spPr>
        <p:txBody>
          <a:bodyPr wrap="none" rtlCol="0">
            <a:spAutoFit/>
          </a:bodyPr>
          <a:lstStyle/>
          <a:p>
            <a:r>
              <a:rPr lang="en-US" sz="4800">
                <a:solidFill>
                  <a:schemeClr val="tx1">
                    <a:lumMod val="50000"/>
                    <a:lumOff val="50000"/>
                  </a:schemeClr>
                </a:solidFill>
              </a:rPr>
              <a:t>Clement of Alexandria (ca. 150–215) </a:t>
            </a:r>
          </a:p>
        </p:txBody>
      </p:sp>
      <p:sp>
        <p:nvSpPr>
          <p:cNvPr id="8" name="TextBox 7">
            <a:extLst>
              <a:ext uri="{FF2B5EF4-FFF2-40B4-BE49-F238E27FC236}">
                <a16:creationId xmlns:a16="http://schemas.microsoft.com/office/drawing/2014/main" id="{78D18B7B-85FA-B487-F994-BA53E43D8A61}"/>
              </a:ext>
            </a:extLst>
          </p:cNvPr>
          <p:cNvSpPr txBox="1"/>
          <p:nvPr/>
        </p:nvSpPr>
        <p:spPr>
          <a:xfrm>
            <a:off x="1833967" y="5313118"/>
            <a:ext cx="10110717" cy="830997"/>
          </a:xfrm>
          <a:prstGeom prst="rect">
            <a:avLst/>
          </a:prstGeom>
          <a:noFill/>
        </p:spPr>
        <p:txBody>
          <a:bodyPr wrap="none" rtlCol="0">
            <a:spAutoFit/>
          </a:bodyPr>
          <a:lstStyle/>
          <a:p>
            <a:r>
              <a:rPr lang="en-US" sz="4800">
                <a:solidFill>
                  <a:schemeClr val="bg1">
                    <a:lumMod val="50000"/>
                  </a:schemeClr>
                </a:solidFill>
              </a:rPr>
              <a:t>Prologue to Old Latin Ver (ca. 150–200) </a:t>
            </a:r>
          </a:p>
        </p:txBody>
      </p:sp>
      <p:sp>
        <p:nvSpPr>
          <p:cNvPr id="9" name="TextBox 8">
            <a:extLst>
              <a:ext uri="{FF2B5EF4-FFF2-40B4-BE49-F238E27FC236}">
                <a16:creationId xmlns:a16="http://schemas.microsoft.com/office/drawing/2014/main" id="{D94562CF-6948-7576-3CE2-439963467CA6}"/>
              </a:ext>
            </a:extLst>
          </p:cNvPr>
          <p:cNvSpPr txBox="1"/>
          <p:nvPr/>
        </p:nvSpPr>
        <p:spPr>
          <a:xfrm>
            <a:off x="277861" y="2801399"/>
            <a:ext cx="5868979" cy="830997"/>
          </a:xfrm>
          <a:prstGeom prst="rect">
            <a:avLst/>
          </a:prstGeom>
          <a:noFill/>
        </p:spPr>
        <p:txBody>
          <a:bodyPr wrap="none" rtlCol="0">
            <a:spAutoFit/>
          </a:bodyPr>
          <a:lstStyle/>
          <a:p>
            <a:r>
              <a:rPr lang="en-US" sz="4800"/>
              <a:t>Origen (A.D. 185–254) </a:t>
            </a:r>
          </a:p>
        </p:txBody>
      </p:sp>
    </p:spTree>
    <p:extLst>
      <p:ext uri="{BB962C8B-B14F-4D97-AF65-F5344CB8AC3E}">
        <p14:creationId xmlns:p14="http://schemas.microsoft.com/office/powerpoint/2010/main" val="161066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6950108" cy="830997"/>
          </a:xfrm>
          <a:prstGeom prst="rect">
            <a:avLst/>
          </a:prstGeom>
          <a:noFill/>
        </p:spPr>
        <p:txBody>
          <a:bodyPr wrap="none" rtlCol="0">
            <a:spAutoFit/>
          </a:bodyPr>
          <a:lstStyle/>
          <a:p>
            <a:r>
              <a:rPr lang="en-US" sz="4800"/>
              <a:t>3.  External historical data.</a:t>
            </a:r>
          </a:p>
        </p:txBody>
      </p:sp>
      <p:sp>
        <p:nvSpPr>
          <p:cNvPr id="5" name="TextBox 4">
            <a:extLst>
              <a:ext uri="{FF2B5EF4-FFF2-40B4-BE49-F238E27FC236}">
                <a16:creationId xmlns:a16="http://schemas.microsoft.com/office/drawing/2014/main" id="{BE064126-2A8C-272E-FD08-810DEEF4BD3F}"/>
              </a:ext>
            </a:extLst>
          </p:cNvPr>
          <p:cNvSpPr txBox="1"/>
          <p:nvPr/>
        </p:nvSpPr>
        <p:spPr>
          <a:xfrm>
            <a:off x="3485349" y="3429000"/>
            <a:ext cx="6091989" cy="830997"/>
          </a:xfrm>
          <a:prstGeom prst="rect">
            <a:avLst/>
          </a:prstGeom>
          <a:noFill/>
        </p:spPr>
        <p:txBody>
          <a:bodyPr wrap="none" rtlCol="0">
            <a:spAutoFit/>
          </a:bodyPr>
          <a:lstStyle/>
          <a:p>
            <a:r>
              <a:rPr lang="en-US" sz="4800">
                <a:solidFill>
                  <a:schemeClr val="bg1">
                    <a:lumMod val="85000"/>
                  </a:schemeClr>
                </a:solidFill>
              </a:rPr>
              <a:t>Irenaeus (A.D. 130-200)</a:t>
            </a:r>
          </a:p>
        </p:txBody>
      </p:sp>
      <p:sp>
        <p:nvSpPr>
          <p:cNvPr id="6" name="TextBox 5">
            <a:extLst>
              <a:ext uri="{FF2B5EF4-FFF2-40B4-BE49-F238E27FC236}">
                <a16:creationId xmlns:a16="http://schemas.microsoft.com/office/drawing/2014/main" id="{F92FA39F-7394-DDCD-E095-040ECD158C95}"/>
              </a:ext>
            </a:extLst>
          </p:cNvPr>
          <p:cNvSpPr txBox="1"/>
          <p:nvPr/>
        </p:nvSpPr>
        <p:spPr>
          <a:xfrm>
            <a:off x="6531343" y="2598003"/>
            <a:ext cx="5221301" cy="830997"/>
          </a:xfrm>
          <a:prstGeom prst="rect">
            <a:avLst/>
          </a:prstGeom>
          <a:noFill/>
        </p:spPr>
        <p:txBody>
          <a:bodyPr wrap="none" rtlCol="0">
            <a:spAutoFit/>
          </a:bodyPr>
          <a:lstStyle/>
          <a:p>
            <a:r>
              <a:rPr lang="en-US" sz="4800">
                <a:solidFill>
                  <a:schemeClr val="bg1">
                    <a:lumMod val="95000"/>
                  </a:schemeClr>
                </a:solidFill>
              </a:rPr>
              <a:t>Papias (A.D. 60-130)</a:t>
            </a:r>
          </a:p>
        </p:txBody>
      </p:sp>
      <p:sp>
        <p:nvSpPr>
          <p:cNvPr id="7" name="TextBox 6">
            <a:extLst>
              <a:ext uri="{FF2B5EF4-FFF2-40B4-BE49-F238E27FC236}">
                <a16:creationId xmlns:a16="http://schemas.microsoft.com/office/drawing/2014/main" id="{7D994083-FCA3-7A75-54F9-BD8D10CF4C9B}"/>
              </a:ext>
            </a:extLst>
          </p:cNvPr>
          <p:cNvSpPr txBox="1"/>
          <p:nvPr/>
        </p:nvSpPr>
        <p:spPr>
          <a:xfrm>
            <a:off x="1394279" y="4371059"/>
            <a:ext cx="9394751" cy="830997"/>
          </a:xfrm>
          <a:prstGeom prst="rect">
            <a:avLst/>
          </a:prstGeom>
          <a:noFill/>
        </p:spPr>
        <p:txBody>
          <a:bodyPr wrap="none" rtlCol="0">
            <a:spAutoFit/>
          </a:bodyPr>
          <a:lstStyle/>
          <a:p>
            <a:r>
              <a:rPr lang="en-US" sz="4800">
                <a:solidFill>
                  <a:schemeClr val="bg1">
                    <a:lumMod val="75000"/>
                  </a:schemeClr>
                </a:solidFill>
              </a:rPr>
              <a:t>Clement of Alexandria (ca. 150–215) </a:t>
            </a:r>
          </a:p>
        </p:txBody>
      </p:sp>
      <p:sp>
        <p:nvSpPr>
          <p:cNvPr id="8" name="TextBox 7">
            <a:extLst>
              <a:ext uri="{FF2B5EF4-FFF2-40B4-BE49-F238E27FC236}">
                <a16:creationId xmlns:a16="http://schemas.microsoft.com/office/drawing/2014/main" id="{78D18B7B-85FA-B487-F994-BA53E43D8A61}"/>
              </a:ext>
            </a:extLst>
          </p:cNvPr>
          <p:cNvSpPr txBox="1"/>
          <p:nvPr/>
        </p:nvSpPr>
        <p:spPr>
          <a:xfrm>
            <a:off x="1833967" y="5313118"/>
            <a:ext cx="10110717" cy="830997"/>
          </a:xfrm>
          <a:prstGeom prst="rect">
            <a:avLst/>
          </a:prstGeom>
          <a:noFill/>
        </p:spPr>
        <p:txBody>
          <a:bodyPr wrap="none" rtlCol="0">
            <a:spAutoFit/>
          </a:bodyPr>
          <a:lstStyle/>
          <a:p>
            <a:r>
              <a:rPr lang="en-US" sz="4800">
                <a:solidFill>
                  <a:schemeClr val="bg1">
                    <a:lumMod val="65000"/>
                  </a:schemeClr>
                </a:solidFill>
              </a:rPr>
              <a:t>Prologue to Old Latin Ver (ca. 150–200) </a:t>
            </a:r>
          </a:p>
        </p:txBody>
      </p:sp>
      <p:sp>
        <p:nvSpPr>
          <p:cNvPr id="9" name="TextBox 8">
            <a:extLst>
              <a:ext uri="{FF2B5EF4-FFF2-40B4-BE49-F238E27FC236}">
                <a16:creationId xmlns:a16="http://schemas.microsoft.com/office/drawing/2014/main" id="{D94562CF-6948-7576-3CE2-439963467CA6}"/>
              </a:ext>
            </a:extLst>
          </p:cNvPr>
          <p:cNvSpPr txBox="1"/>
          <p:nvPr/>
        </p:nvSpPr>
        <p:spPr>
          <a:xfrm>
            <a:off x="277861" y="2801399"/>
            <a:ext cx="5868979" cy="830997"/>
          </a:xfrm>
          <a:prstGeom prst="rect">
            <a:avLst/>
          </a:prstGeom>
          <a:noFill/>
        </p:spPr>
        <p:txBody>
          <a:bodyPr wrap="none" rtlCol="0">
            <a:spAutoFit/>
          </a:bodyPr>
          <a:lstStyle/>
          <a:p>
            <a:r>
              <a:rPr lang="en-US" sz="4800">
                <a:solidFill>
                  <a:schemeClr val="tx1">
                    <a:lumMod val="65000"/>
                    <a:lumOff val="35000"/>
                  </a:schemeClr>
                </a:solidFill>
              </a:rPr>
              <a:t>Origen (A.D. 185–254) </a:t>
            </a:r>
          </a:p>
        </p:txBody>
      </p:sp>
      <p:sp>
        <p:nvSpPr>
          <p:cNvPr id="4" name="TextBox 3">
            <a:extLst>
              <a:ext uri="{FF2B5EF4-FFF2-40B4-BE49-F238E27FC236}">
                <a16:creationId xmlns:a16="http://schemas.microsoft.com/office/drawing/2014/main" id="{3850649E-867B-AD47-8410-1E9780344B4D}"/>
              </a:ext>
            </a:extLst>
          </p:cNvPr>
          <p:cNvSpPr txBox="1"/>
          <p:nvPr/>
        </p:nvSpPr>
        <p:spPr>
          <a:xfrm>
            <a:off x="5790608" y="3170730"/>
            <a:ext cx="5101076" cy="830997"/>
          </a:xfrm>
          <a:prstGeom prst="rect">
            <a:avLst/>
          </a:prstGeom>
          <a:noFill/>
        </p:spPr>
        <p:txBody>
          <a:bodyPr wrap="none" rtlCol="0">
            <a:spAutoFit/>
          </a:bodyPr>
          <a:lstStyle/>
          <a:p>
            <a:r>
              <a:rPr lang="en-US" sz="4800"/>
              <a:t>Eusebius (260-340) </a:t>
            </a:r>
          </a:p>
        </p:txBody>
      </p:sp>
    </p:spTree>
    <p:extLst>
      <p:ext uri="{BB962C8B-B14F-4D97-AF65-F5344CB8AC3E}">
        <p14:creationId xmlns:p14="http://schemas.microsoft.com/office/powerpoint/2010/main" val="2554574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6950108" cy="830997"/>
          </a:xfrm>
          <a:prstGeom prst="rect">
            <a:avLst/>
          </a:prstGeom>
          <a:noFill/>
        </p:spPr>
        <p:txBody>
          <a:bodyPr wrap="none" rtlCol="0">
            <a:spAutoFit/>
          </a:bodyPr>
          <a:lstStyle/>
          <a:p>
            <a:r>
              <a:rPr lang="en-US" sz="4800"/>
              <a:t>3.  External historical data.</a:t>
            </a:r>
          </a:p>
        </p:txBody>
      </p:sp>
      <p:sp>
        <p:nvSpPr>
          <p:cNvPr id="5" name="TextBox 4">
            <a:extLst>
              <a:ext uri="{FF2B5EF4-FFF2-40B4-BE49-F238E27FC236}">
                <a16:creationId xmlns:a16="http://schemas.microsoft.com/office/drawing/2014/main" id="{BE064126-2A8C-272E-FD08-810DEEF4BD3F}"/>
              </a:ext>
            </a:extLst>
          </p:cNvPr>
          <p:cNvSpPr txBox="1"/>
          <p:nvPr/>
        </p:nvSpPr>
        <p:spPr>
          <a:xfrm>
            <a:off x="3485349" y="3429000"/>
            <a:ext cx="6091989" cy="830997"/>
          </a:xfrm>
          <a:prstGeom prst="rect">
            <a:avLst/>
          </a:prstGeom>
          <a:noFill/>
        </p:spPr>
        <p:txBody>
          <a:bodyPr wrap="none" rtlCol="0">
            <a:spAutoFit/>
          </a:bodyPr>
          <a:lstStyle/>
          <a:p>
            <a:r>
              <a:rPr lang="en-US" sz="4800">
                <a:solidFill>
                  <a:schemeClr val="bg1">
                    <a:lumMod val="85000"/>
                  </a:schemeClr>
                </a:solidFill>
              </a:rPr>
              <a:t>Irenaeus (A.D. 130-200)</a:t>
            </a:r>
          </a:p>
        </p:txBody>
      </p:sp>
      <p:sp>
        <p:nvSpPr>
          <p:cNvPr id="6" name="TextBox 5">
            <a:extLst>
              <a:ext uri="{FF2B5EF4-FFF2-40B4-BE49-F238E27FC236}">
                <a16:creationId xmlns:a16="http://schemas.microsoft.com/office/drawing/2014/main" id="{F92FA39F-7394-DDCD-E095-040ECD158C95}"/>
              </a:ext>
            </a:extLst>
          </p:cNvPr>
          <p:cNvSpPr txBox="1"/>
          <p:nvPr/>
        </p:nvSpPr>
        <p:spPr>
          <a:xfrm>
            <a:off x="6531343" y="2598003"/>
            <a:ext cx="5221301" cy="830997"/>
          </a:xfrm>
          <a:prstGeom prst="rect">
            <a:avLst/>
          </a:prstGeom>
          <a:noFill/>
        </p:spPr>
        <p:txBody>
          <a:bodyPr wrap="none" rtlCol="0">
            <a:spAutoFit/>
          </a:bodyPr>
          <a:lstStyle/>
          <a:p>
            <a:r>
              <a:rPr lang="en-US" sz="4800">
                <a:solidFill>
                  <a:schemeClr val="bg1">
                    <a:lumMod val="95000"/>
                  </a:schemeClr>
                </a:solidFill>
              </a:rPr>
              <a:t>Papias (A.D. 60-130)</a:t>
            </a:r>
          </a:p>
        </p:txBody>
      </p:sp>
      <p:sp>
        <p:nvSpPr>
          <p:cNvPr id="7" name="TextBox 6">
            <a:extLst>
              <a:ext uri="{FF2B5EF4-FFF2-40B4-BE49-F238E27FC236}">
                <a16:creationId xmlns:a16="http://schemas.microsoft.com/office/drawing/2014/main" id="{7D994083-FCA3-7A75-54F9-BD8D10CF4C9B}"/>
              </a:ext>
            </a:extLst>
          </p:cNvPr>
          <p:cNvSpPr txBox="1"/>
          <p:nvPr/>
        </p:nvSpPr>
        <p:spPr>
          <a:xfrm>
            <a:off x="1394279" y="4371059"/>
            <a:ext cx="9394751" cy="830997"/>
          </a:xfrm>
          <a:prstGeom prst="rect">
            <a:avLst/>
          </a:prstGeom>
          <a:noFill/>
        </p:spPr>
        <p:txBody>
          <a:bodyPr wrap="none" rtlCol="0">
            <a:spAutoFit/>
          </a:bodyPr>
          <a:lstStyle/>
          <a:p>
            <a:r>
              <a:rPr lang="en-US" sz="4800">
                <a:solidFill>
                  <a:schemeClr val="bg1">
                    <a:lumMod val="85000"/>
                  </a:schemeClr>
                </a:solidFill>
              </a:rPr>
              <a:t>Clement of Alexandria (ca. 150–215) </a:t>
            </a:r>
          </a:p>
        </p:txBody>
      </p:sp>
      <p:sp>
        <p:nvSpPr>
          <p:cNvPr id="8" name="TextBox 7">
            <a:extLst>
              <a:ext uri="{FF2B5EF4-FFF2-40B4-BE49-F238E27FC236}">
                <a16:creationId xmlns:a16="http://schemas.microsoft.com/office/drawing/2014/main" id="{78D18B7B-85FA-B487-F994-BA53E43D8A61}"/>
              </a:ext>
            </a:extLst>
          </p:cNvPr>
          <p:cNvSpPr txBox="1"/>
          <p:nvPr/>
        </p:nvSpPr>
        <p:spPr>
          <a:xfrm>
            <a:off x="1833967" y="5313118"/>
            <a:ext cx="10110717" cy="830997"/>
          </a:xfrm>
          <a:prstGeom prst="rect">
            <a:avLst/>
          </a:prstGeom>
          <a:noFill/>
        </p:spPr>
        <p:txBody>
          <a:bodyPr wrap="none" rtlCol="0">
            <a:spAutoFit/>
          </a:bodyPr>
          <a:lstStyle/>
          <a:p>
            <a:r>
              <a:rPr lang="en-US" sz="4800">
                <a:solidFill>
                  <a:schemeClr val="bg1">
                    <a:lumMod val="75000"/>
                  </a:schemeClr>
                </a:solidFill>
              </a:rPr>
              <a:t>Prologue to Old Latin Ver (ca. 150–200) </a:t>
            </a:r>
          </a:p>
        </p:txBody>
      </p:sp>
      <p:sp>
        <p:nvSpPr>
          <p:cNvPr id="9" name="TextBox 8">
            <a:extLst>
              <a:ext uri="{FF2B5EF4-FFF2-40B4-BE49-F238E27FC236}">
                <a16:creationId xmlns:a16="http://schemas.microsoft.com/office/drawing/2014/main" id="{D94562CF-6948-7576-3CE2-439963467CA6}"/>
              </a:ext>
            </a:extLst>
          </p:cNvPr>
          <p:cNvSpPr txBox="1"/>
          <p:nvPr/>
        </p:nvSpPr>
        <p:spPr>
          <a:xfrm>
            <a:off x="277861" y="2801399"/>
            <a:ext cx="5868979" cy="830997"/>
          </a:xfrm>
          <a:prstGeom prst="rect">
            <a:avLst/>
          </a:prstGeom>
          <a:noFill/>
        </p:spPr>
        <p:txBody>
          <a:bodyPr wrap="none" rtlCol="0">
            <a:spAutoFit/>
          </a:bodyPr>
          <a:lstStyle/>
          <a:p>
            <a:r>
              <a:rPr lang="en-US" sz="4800">
                <a:solidFill>
                  <a:schemeClr val="tx1">
                    <a:lumMod val="50000"/>
                    <a:lumOff val="50000"/>
                  </a:schemeClr>
                </a:solidFill>
              </a:rPr>
              <a:t>Origen (A.D. 185–254) </a:t>
            </a:r>
          </a:p>
        </p:txBody>
      </p:sp>
      <p:sp>
        <p:nvSpPr>
          <p:cNvPr id="4" name="TextBox 3">
            <a:extLst>
              <a:ext uri="{FF2B5EF4-FFF2-40B4-BE49-F238E27FC236}">
                <a16:creationId xmlns:a16="http://schemas.microsoft.com/office/drawing/2014/main" id="{3850649E-867B-AD47-8410-1E9780344B4D}"/>
              </a:ext>
            </a:extLst>
          </p:cNvPr>
          <p:cNvSpPr txBox="1"/>
          <p:nvPr/>
        </p:nvSpPr>
        <p:spPr>
          <a:xfrm>
            <a:off x="5790608" y="3170730"/>
            <a:ext cx="5101076" cy="830997"/>
          </a:xfrm>
          <a:prstGeom prst="rect">
            <a:avLst/>
          </a:prstGeom>
          <a:noFill/>
        </p:spPr>
        <p:txBody>
          <a:bodyPr wrap="none" rtlCol="0">
            <a:spAutoFit/>
          </a:bodyPr>
          <a:lstStyle/>
          <a:p>
            <a:r>
              <a:rPr lang="en-US" sz="4800">
                <a:solidFill>
                  <a:schemeClr val="tx1">
                    <a:lumMod val="65000"/>
                    <a:lumOff val="35000"/>
                  </a:schemeClr>
                </a:solidFill>
              </a:rPr>
              <a:t>Eusebius (260-340) </a:t>
            </a:r>
          </a:p>
        </p:txBody>
      </p:sp>
      <p:sp>
        <p:nvSpPr>
          <p:cNvPr id="10" name="TextBox 9">
            <a:extLst>
              <a:ext uri="{FF2B5EF4-FFF2-40B4-BE49-F238E27FC236}">
                <a16:creationId xmlns:a16="http://schemas.microsoft.com/office/drawing/2014/main" id="{457D21FE-B47C-B201-4C77-5AF62910EB4B}"/>
              </a:ext>
            </a:extLst>
          </p:cNvPr>
          <p:cNvSpPr txBox="1"/>
          <p:nvPr/>
        </p:nvSpPr>
        <p:spPr>
          <a:xfrm>
            <a:off x="689532" y="3909393"/>
            <a:ext cx="6216254" cy="830997"/>
          </a:xfrm>
          <a:prstGeom prst="rect">
            <a:avLst/>
          </a:prstGeom>
          <a:noFill/>
        </p:spPr>
        <p:txBody>
          <a:bodyPr wrap="none" rtlCol="0">
            <a:spAutoFit/>
          </a:bodyPr>
          <a:lstStyle/>
          <a:p>
            <a:r>
              <a:rPr lang="en-US" sz="4800"/>
              <a:t>Augustine (c. 354–430)  </a:t>
            </a:r>
          </a:p>
        </p:txBody>
      </p:sp>
    </p:spTree>
    <p:extLst>
      <p:ext uri="{BB962C8B-B14F-4D97-AF65-F5344CB8AC3E}">
        <p14:creationId xmlns:p14="http://schemas.microsoft.com/office/powerpoint/2010/main" val="215420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7127720" cy="830997"/>
          </a:xfrm>
          <a:prstGeom prst="rect">
            <a:avLst/>
          </a:prstGeom>
          <a:noFill/>
        </p:spPr>
        <p:txBody>
          <a:bodyPr wrap="none" rtlCol="0">
            <a:spAutoFit/>
          </a:bodyPr>
          <a:lstStyle/>
          <a:p>
            <a:r>
              <a:rPr lang="en-US" sz="4800"/>
              <a:t>4.  Archaeological evidence.</a:t>
            </a:r>
          </a:p>
        </p:txBody>
      </p:sp>
    </p:spTree>
    <p:extLst>
      <p:ext uri="{BB962C8B-B14F-4D97-AF65-F5344CB8AC3E}">
        <p14:creationId xmlns:p14="http://schemas.microsoft.com/office/powerpoint/2010/main" val="2710287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7127720" cy="830997"/>
          </a:xfrm>
          <a:prstGeom prst="rect">
            <a:avLst/>
          </a:prstGeom>
          <a:noFill/>
        </p:spPr>
        <p:txBody>
          <a:bodyPr wrap="none" rtlCol="0">
            <a:spAutoFit/>
          </a:bodyPr>
          <a:lstStyle/>
          <a:p>
            <a:r>
              <a:rPr lang="en-US" sz="4800"/>
              <a:t>4.  Archaeological evidence.</a:t>
            </a:r>
          </a:p>
        </p:txBody>
      </p:sp>
      <p:pic>
        <p:nvPicPr>
          <p:cNvPr id="4" name="Picture 3">
            <a:extLst>
              <a:ext uri="{FF2B5EF4-FFF2-40B4-BE49-F238E27FC236}">
                <a16:creationId xmlns:a16="http://schemas.microsoft.com/office/drawing/2014/main" id="{FE9972A5-9BDB-0140-12A9-8F02D341C0FF}"/>
              </a:ext>
            </a:extLst>
          </p:cNvPr>
          <p:cNvPicPr>
            <a:picLocks noChangeAspect="1"/>
          </p:cNvPicPr>
          <p:nvPr/>
        </p:nvPicPr>
        <p:blipFill>
          <a:blip r:embed="rId3"/>
          <a:stretch>
            <a:fillRect/>
          </a:stretch>
        </p:blipFill>
        <p:spPr>
          <a:xfrm>
            <a:off x="1485226" y="2876550"/>
            <a:ext cx="9572625" cy="1104900"/>
          </a:xfrm>
          <a:prstGeom prst="rect">
            <a:avLst/>
          </a:prstGeom>
          <a:effectLst>
            <a:innerShdw blurRad="114300">
              <a:prstClr val="black"/>
            </a:innerShdw>
          </a:effectLst>
        </p:spPr>
      </p:pic>
      <p:pic>
        <p:nvPicPr>
          <p:cNvPr id="5" name="Picture 4">
            <a:extLst>
              <a:ext uri="{FF2B5EF4-FFF2-40B4-BE49-F238E27FC236}">
                <a16:creationId xmlns:a16="http://schemas.microsoft.com/office/drawing/2014/main" id="{FD160F6A-636E-3BC3-6DF8-2F727C7B3064}"/>
              </a:ext>
            </a:extLst>
          </p:cNvPr>
          <p:cNvPicPr>
            <a:picLocks noChangeAspect="1"/>
          </p:cNvPicPr>
          <p:nvPr/>
        </p:nvPicPr>
        <p:blipFill>
          <a:blip r:embed="rId4"/>
          <a:stretch>
            <a:fillRect/>
          </a:stretch>
        </p:blipFill>
        <p:spPr>
          <a:xfrm>
            <a:off x="1485226" y="4325844"/>
            <a:ext cx="9631204" cy="830104"/>
          </a:xfrm>
          <a:prstGeom prst="rect">
            <a:avLst/>
          </a:prstGeom>
          <a:effectLst>
            <a:innerShdw blurRad="114300">
              <a:prstClr val="black"/>
            </a:innerShdw>
          </a:effectLst>
        </p:spPr>
      </p:pic>
    </p:spTree>
    <p:extLst>
      <p:ext uri="{BB962C8B-B14F-4D97-AF65-F5344CB8AC3E}">
        <p14:creationId xmlns:p14="http://schemas.microsoft.com/office/powerpoint/2010/main" val="158947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7127720" cy="830997"/>
          </a:xfrm>
          <a:prstGeom prst="rect">
            <a:avLst/>
          </a:prstGeom>
          <a:noFill/>
        </p:spPr>
        <p:txBody>
          <a:bodyPr wrap="none" rtlCol="0">
            <a:spAutoFit/>
          </a:bodyPr>
          <a:lstStyle/>
          <a:p>
            <a:r>
              <a:rPr lang="en-US" sz="4800"/>
              <a:t>4.  Archaeological evidence.</a:t>
            </a:r>
          </a:p>
        </p:txBody>
      </p:sp>
      <p:pic>
        <p:nvPicPr>
          <p:cNvPr id="4" name="Picture 3">
            <a:extLst>
              <a:ext uri="{FF2B5EF4-FFF2-40B4-BE49-F238E27FC236}">
                <a16:creationId xmlns:a16="http://schemas.microsoft.com/office/drawing/2014/main" id="{FE9972A5-9BDB-0140-12A9-8F02D341C0FF}"/>
              </a:ext>
            </a:extLst>
          </p:cNvPr>
          <p:cNvPicPr>
            <a:picLocks noChangeAspect="1"/>
          </p:cNvPicPr>
          <p:nvPr/>
        </p:nvPicPr>
        <p:blipFill>
          <a:blip r:embed="rId3"/>
          <a:stretch>
            <a:fillRect/>
          </a:stretch>
        </p:blipFill>
        <p:spPr>
          <a:xfrm>
            <a:off x="1485226" y="2876550"/>
            <a:ext cx="9572625" cy="1104900"/>
          </a:xfrm>
          <a:prstGeom prst="rect">
            <a:avLst/>
          </a:prstGeom>
          <a:effectLst>
            <a:innerShdw blurRad="114300">
              <a:prstClr val="black"/>
            </a:innerShdw>
          </a:effectLst>
        </p:spPr>
      </p:pic>
      <p:pic>
        <p:nvPicPr>
          <p:cNvPr id="5" name="Picture 4">
            <a:extLst>
              <a:ext uri="{FF2B5EF4-FFF2-40B4-BE49-F238E27FC236}">
                <a16:creationId xmlns:a16="http://schemas.microsoft.com/office/drawing/2014/main" id="{FD160F6A-636E-3BC3-6DF8-2F727C7B3064}"/>
              </a:ext>
            </a:extLst>
          </p:cNvPr>
          <p:cNvPicPr>
            <a:picLocks noChangeAspect="1"/>
          </p:cNvPicPr>
          <p:nvPr/>
        </p:nvPicPr>
        <p:blipFill>
          <a:blip r:embed="rId4"/>
          <a:stretch>
            <a:fillRect/>
          </a:stretch>
        </p:blipFill>
        <p:spPr>
          <a:xfrm>
            <a:off x="1485226" y="4325844"/>
            <a:ext cx="9631204" cy="830104"/>
          </a:xfrm>
          <a:prstGeom prst="rect">
            <a:avLst/>
          </a:prstGeom>
          <a:effectLst>
            <a:innerShdw blurRad="114300">
              <a:prstClr val="black"/>
            </a:innerShdw>
          </a:effectLst>
        </p:spPr>
      </p:pic>
      <p:sp>
        <p:nvSpPr>
          <p:cNvPr id="6" name="Oval 5">
            <a:extLst>
              <a:ext uri="{FF2B5EF4-FFF2-40B4-BE49-F238E27FC236}">
                <a16:creationId xmlns:a16="http://schemas.microsoft.com/office/drawing/2014/main" id="{911BCB59-C114-A011-7441-82477173177A}"/>
              </a:ext>
            </a:extLst>
          </p:cNvPr>
          <p:cNvSpPr/>
          <p:nvPr/>
        </p:nvSpPr>
        <p:spPr>
          <a:xfrm>
            <a:off x="4816549" y="2876550"/>
            <a:ext cx="361507" cy="632194"/>
          </a:xfrm>
          <a:prstGeom prst="ellipse">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2CFAEA5-6AEB-44EC-C91C-D95833C10FF7}"/>
              </a:ext>
            </a:extLst>
          </p:cNvPr>
          <p:cNvSpPr/>
          <p:nvPr/>
        </p:nvSpPr>
        <p:spPr>
          <a:xfrm>
            <a:off x="5482856" y="2893733"/>
            <a:ext cx="535172" cy="632194"/>
          </a:xfrm>
          <a:prstGeom prst="ellipse">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3334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7127720" cy="830997"/>
          </a:xfrm>
          <a:prstGeom prst="rect">
            <a:avLst/>
          </a:prstGeom>
          <a:noFill/>
        </p:spPr>
        <p:txBody>
          <a:bodyPr wrap="none" rtlCol="0">
            <a:spAutoFit/>
          </a:bodyPr>
          <a:lstStyle/>
          <a:p>
            <a:r>
              <a:rPr lang="en-US" sz="4800"/>
              <a:t>4.  Archaeological evidence.</a:t>
            </a:r>
          </a:p>
        </p:txBody>
      </p:sp>
      <p:pic>
        <p:nvPicPr>
          <p:cNvPr id="4" name="Picture 3">
            <a:extLst>
              <a:ext uri="{FF2B5EF4-FFF2-40B4-BE49-F238E27FC236}">
                <a16:creationId xmlns:a16="http://schemas.microsoft.com/office/drawing/2014/main" id="{FE9972A5-9BDB-0140-12A9-8F02D341C0FF}"/>
              </a:ext>
            </a:extLst>
          </p:cNvPr>
          <p:cNvPicPr>
            <a:picLocks noChangeAspect="1"/>
          </p:cNvPicPr>
          <p:nvPr/>
        </p:nvPicPr>
        <p:blipFill>
          <a:blip r:embed="rId3"/>
          <a:stretch>
            <a:fillRect/>
          </a:stretch>
        </p:blipFill>
        <p:spPr>
          <a:xfrm>
            <a:off x="1485226" y="2876550"/>
            <a:ext cx="9572625" cy="1104900"/>
          </a:xfrm>
          <a:prstGeom prst="rect">
            <a:avLst/>
          </a:prstGeom>
          <a:effectLst>
            <a:innerShdw blurRad="114300">
              <a:prstClr val="black"/>
            </a:innerShdw>
          </a:effectLst>
        </p:spPr>
      </p:pic>
      <p:pic>
        <p:nvPicPr>
          <p:cNvPr id="5" name="Picture 4">
            <a:extLst>
              <a:ext uri="{FF2B5EF4-FFF2-40B4-BE49-F238E27FC236}">
                <a16:creationId xmlns:a16="http://schemas.microsoft.com/office/drawing/2014/main" id="{FD160F6A-636E-3BC3-6DF8-2F727C7B3064}"/>
              </a:ext>
            </a:extLst>
          </p:cNvPr>
          <p:cNvPicPr>
            <a:picLocks noChangeAspect="1"/>
          </p:cNvPicPr>
          <p:nvPr/>
        </p:nvPicPr>
        <p:blipFill>
          <a:blip r:embed="rId4"/>
          <a:stretch>
            <a:fillRect/>
          </a:stretch>
        </p:blipFill>
        <p:spPr>
          <a:xfrm>
            <a:off x="1485226" y="4325844"/>
            <a:ext cx="9631204" cy="830104"/>
          </a:xfrm>
          <a:prstGeom prst="rect">
            <a:avLst/>
          </a:prstGeom>
          <a:effectLst>
            <a:innerShdw blurRad="114300">
              <a:prstClr val="black"/>
            </a:innerShdw>
          </a:effectLst>
        </p:spPr>
      </p:pic>
      <p:sp>
        <p:nvSpPr>
          <p:cNvPr id="6" name="Oval 5">
            <a:extLst>
              <a:ext uri="{FF2B5EF4-FFF2-40B4-BE49-F238E27FC236}">
                <a16:creationId xmlns:a16="http://schemas.microsoft.com/office/drawing/2014/main" id="{911BCB59-C114-A011-7441-82477173177A}"/>
              </a:ext>
            </a:extLst>
          </p:cNvPr>
          <p:cNvSpPr/>
          <p:nvPr/>
        </p:nvSpPr>
        <p:spPr>
          <a:xfrm>
            <a:off x="4816549" y="2876550"/>
            <a:ext cx="361507" cy="632194"/>
          </a:xfrm>
          <a:prstGeom prst="ellipse">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2CFAEA5-6AEB-44EC-C91C-D95833C10FF7}"/>
              </a:ext>
            </a:extLst>
          </p:cNvPr>
          <p:cNvSpPr/>
          <p:nvPr/>
        </p:nvSpPr>
        <p:spPr>
          <a:xfrm>
            <a:off x="5482856" y="2893733"/>
            <a:ext cx="535172" cy="632194"/>
          </a:xfrm>
          <a:prstGeom prst="ellipse">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5CB5CD3-E000-EF7F-162A-02327148294C}"/>
              </a:ext>
            </a:extLst>
          </p:cNvPr>
          <p:cNvSpPr/>
          <p:nvPr/>
        </p:nvSpPr>
        <p:spPr>
          <a:xfrm flipH="1">
            <a:off x="3827725" y="3418268"/>
            <a:ext cx="701749" cy="632194"/>
          </a:xfrm>
          <a:prstGeom prst="ellipse">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3835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B8504-353C-4F8D-0D46-A8D8250DE09C}"/>
              </a:ext>
            </a:extLst>
          </p:cNvPr>
          <p:cNvSpPr txBox="1"/>
          <p:nvPr/>
        </p:nvSpPr>
        <p:spPr>
          <a:xfrm>
            <a:off x="1381539" y="1932226"/>
            <a:ext cx="2472343" cy="2308324"/>
          </a:xfrm>
          <a:prstGeom prst="rect">
            <a:avLst/>
          </a:prstGeom>
          <a:noFill/>
        </p:spPr>
        <p:txBody>
          <a:bodyPr wrap="none" rtlCol="0">
            <a:spAutoFit/>
          </a:bodyPr>
          <a:lstStyle/>
          <a:p>
            <a:r>
              <a:rPr lang="en-US" sz="4800"/>
              <a:t>Matthew</a:t>
            </a:r>
          </a:p>
          <a:p>
            <a:r>
              <a:rPr lang="en-US" sz="4800"/>
              <a:t>Mark</a:t>
            </a:r>
          </a:p>
          <a:p>
            <a:r>
              <a:rPr lang="en-US" sz="4800"/>
              <a:t>Luke</a:t>
            </a:r>
          </a:p>
        </p:txBody>
      </p:sp>
      <p:sp>
        <p:nvSpPr>
          <p:cNvPr id="4" name="TextBox 3">
            <a:extLst>
              <a:ext uri="{FF2B5EF4-FFF2-40B4-BE49-F238E27FC236}">
                <a16:creationId xmlns:a16="http://schemas.microsoft.com/office/drawing/2014/main" id="{FF1C1789-5294-4934-C4E8-B0865DDCEB48}"/>
              </a:ext>
            </a:extLst>
          </p:cNvPr>
          <p:cNvSpPr txBox="1"/>
          <p:nvPr/>
        </p:nvSpPr>
        <p:spPr>
          <a:xfrm>
            <a:off x="1464365" y="4516832"/>
            <a:ext cx="1353256" cy="830997"/>
          </a:xfrm>
          <a:prstGeom prst="rect">
            <a:avLst/>
          </a:prstGeom>
          <a:noFill/>
        </p:spPr>
        <p:txBody>
          <a:bodyPr wrap="none" rtlCol="0">
            <a:spAutoFit/>
          </a:bodyPr>
          <a:lstStyle/>
          <a:p>
            <a:r>
              <a:rPr lang="en-US" sz="4800"/>
              <a:t>John</a:t>
            </a:r>
          </a:p>
        </p:txBody>
      </p:sp>
      <p:sp>
        <p:nvSpPr>
          <p:cNvPr id="2" name="TextBox 1">
            <a:extLst>
              <a:ext uri="{FF2B5EF4-FFF2-40B4-BE49-F238E27FC236}">
                <a16:creationId xmlns:a16="http://schemas.microsoft.com/office/drawing/2014/main" id="{701A7203-6557-7F20-9A68-4ECB6219B96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How did we end up with four gospels?</a:t>
            </a:r>
          </a:p>
        </p:txBody>
      </p:sp>
      <p:sp>
        <p:nvSpPr>
          <p:cNvPr id="5" name="TextBox 4">
            <a:extLst>
              <a:ext uri="{FF2B5EF4-FFF2-40B4-BE49-F238E27FC236}">
                <a16:creationId xmlns:a16="http://schemas.microsoft.com/office/drawing/2014/main" id="{28A15EE9-FC32-6373-7FEE-80F45D8EAE57}"/>
              </a:ext>
            </a:extLst>
          </p:cNvPr>
          <p:cNvSpPr txBox="1"/>
          <p:nvPr/>
        </p:nvSpPr>
        <p:spPr>
          <a:xfrm>
            <a:off x="4899991" y="2595266"/>
            <a:ext cx="4936993" cy="830997"/>
          </a:xfrm>
          <a:prstGeom prst="rect">
            <a:avLst/>
          </a:prstGeom>
          <a:noFill/>
        </p:spPr>
        <p:txBody>
          <a:bodyPr wrap="none" rtlCol="0">
            <a:spAutoFit/>
          </a:bodyPr>
          <a:lstStyle/>
          <a:p>
            <a:r>
              <a:rPr lang="en-US" sz="4800"/>
              <a:t>“Synoptic Gospels”</a:t>
            </a:r>
          </a:p>
        </p:txBody>
      </p:sp>
      <p:sp>
        <p:nvSpPr>
          <p:cNvPr id="6" name="Right Brace 5">
            <a:extLst>
              <a:ext uri="{FF2B5EF4-FFF2-40B4-BE49-F238E27FC236}">
                <a16:creationId xmlns:a16="http://schemas.microsoft.com/office/drawing/2014/main" id="{8B015279-320F-0414-201D-60AFFC4F3EDA}"/>
              </a:ext>
            </a:extLst>
          </p:cNvPr>
          <p:cNvSpPr/>
          <p:nvPr/>
        </p:nvSpPr>
        <p:spPr>
          <a:xfrm>
            <a:off x="4194312" y="2077279"/>
            <a:ext cx="487017" cy="188843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Diagonal Corners Rounded 6">
            <a:extLst>
              <a:ext uri="{FF2B5EF4-FFF2-40B4-BE49-F238E27FC236}">
                <a16:creationId xmlns:a16="http://schemas.microsoft.com/office/drawing/2014/main" id="{FADC9A0A-F27B-4EAF-7284-A655EF87600C}"/>
              </a:ext>
            </a:extLst>
          </p:cNvPr>
          <p:cNvSpPr/>
          <p:nvPr/>
        </p:nvSpPr>
        <p:spPr>
          <a:xfrm>
            <a:off x="5198165" y="2595266"/>
            <a:ext cx="2236305" cy="830997"/>
          </a:xfrm>
          <a:prstGeom prst="round2Diag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79407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7127720" cy="830997"/>
          </a:xfrm>
          <a:prstGeom prst="rect">
            <a:avLst/>
          </a:prstGeom>
          <a:noFill/>
        </p:spPr>
        <p:txBody>
          <a:bodyPr wrap="none" rtlCol="0">
            <a:spAutoFit/>
          </a:bodyPr>
          <a:lstStyle/>
          <a:p>
            <a:r>
              <a:rPr lang="en-US" sz="4800"/>
              <a:t>4.  Archaeological evidence.</a:t>
            </a:r>
          </a:p>
        </p:txBody>
      </p:sp>
      <p:pic>
        <p:nvPicPr>
          <p:cNvPr id="4" name="Picture 3">
            <a:extLst>
              <a:ext uri="{FF2B5EF4-FFF2-40B4-BE49-F238E27FC236}">
                <a16:creationId xmlns:a16="http://schemas.microsoft.com/office/drawing/2014/main" id="{FE9972A5-9BDB-0140-12A9-8F02D341C0FF}"/>
              </a:ext>
            </a:extLst>
          </p:cNvPr>
          <p:cNvPicPr>
            <a:picLocks noChangeAspect="1"/>
          </p:cNvPicPr>
          <p:nvPr/>
        </p:nvPicPr>
        <p:blipFill>
          <a:blip r:embed="rId3"/>
          <a:stretch>
            <a:fillRect/>
          </a:stretch>
        </p:blipFill>
        <p:spPr>
          <a:xfrm>
            <a:off x="1485226" y="2876550"/>
            <a:ext cx="9572625" cy="1104900"/>
          </a:xfrm>
          <a:prstGeom prst="rect">
            <a:avLst/>
          </a:prstGeom>
          <a:effectLst>
            <a:innerShdw blurRad="114300">
              <a:prstClr val="black"/>
            </a:innerShdw>
          </a:effectLst>
        </p:spPr>
      </p:pic>
      <p:pic>
        <p:nvPicPr>
          <p:cNvPr id="5" name="Picture 4">
            <a:extLst>
              <a:ext uri="{FF2B5EF4-FFF2-40B4-BE49-F238E27FC236}">
                <a16:creationId xmlns:a16="http://schemas.microsoft.com/office/drawing/2014/main" id="{FD160F6A-636E-3BC3-6DF8-2F727C7B3064}"/>
              </a:ext>
            </a:extLst>
          </p:cNvPr>
          <p:cNvPicPr>
            <a:picLocks noChangeAspect="1"/>
          </p:cNvPicPr>
          <p:nvPr/>
        </p:nvPicPr>
        <p:blipFill>
          <a:blip r:embed="rId4"/>
          <a:stretch>
            <a:fillRect/>
          </a:stretch>
        </p:blipFill>
        <p:spPr>
          <a:xfrm>
            <a:off x="1485226" y="4325844"/>
            <a:ext cx="9631204" cy="830104"/>
          </a:xfrm>
          <a:prstGeom prst="rect">
            <a:avLst/>
          </a:prstGeom>
          <a:effectLst>
            <a:innerShdw blurRad="114300">
              <a:prstClr val="black"/>
            </a:innerShdw>
          </a:effectLst>
        </p:spPr>
      </p:pic>
      <p:sp>
        <p:nvSpPr>
          <p:cNvPr id="6" name="Oval 5">
            <a:extLst>
              <a:ext uri="{FF2B5EF4-FFF2-40B4-BE49-F238E27FC236}">
                <a16:creationId xmlns:a16="http://schemas.microsoft.com/office/drawing/2014/main" id="{911BCB59-C114-A011-7441-82477173177A}"/>
              </a:ext>
            </a:extLst>
          </p:cNvPr>
          <p:cNvSpPr/>
          <p:nvPr/>
        </p:nvSpPr>
        <p:spPr>
          <a:xfrm>
            <a:off x="4816549" y="2876550"/>
            <a:ext cx="361507" cy="632194"/>
          </a:xfrm>
          <a:prstGeom prst="ellipse">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2CFAEA5-6AEB-44EC-C91C-D95833C10FF7}"/>
              </a:ext>
            </a:extLst>
          </p:cNvPr>
          <p:cNvSpPr/>
          <p:nvPr/>
        </p:nvSpPr>
        <p:spPr>
          <a:xfrm>
            <a:off x="5482856" y="2893733"/>
            <a:ext cx="535172" cy="632194"/>
          </a:xfrm>
          <a:prstGeom prst="ellipse">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5CB5CD3-E000-EF7F-162A-02327148294C}"/>
              </a:ext>
            </a:extLst>
          </p:cNvPr>
          <p:cNvSpPr/>
          <p:nvPr/>
        </p:nvSpPr>
        <p:spPr>
          <a:xfrm flipH="1">
            <a:off x="3827725" y="3418268"/>
            <a:ext cx="701749" cy="632194"/>
          </a:xfrm>
          <a:prstGeom prst="ellipse">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EEB468C-F0F8-2CF6-4B5D-70EBBFF0DB8E}"/>
              </a:ext>
            </a:extLst>
          </p:cNvPr>
          <p:cNvSpPr txBox="1"/>
          <p:nvPr/>
        </p:nvSpPr>
        <p:spPr>
          <a:xfrm>
            <a:off x="1324991" y="5288340"/>
            <a:ext cx="6068264" cy="1569660"/>
          </a:xfrm>
          <a:prstGeom prst="rect">
            <a:avLst/>
          </a:prstGeom>
          <a:noFill/>
        </p:spPr>
        <p:txBody>
          <a:bodyPr wrap="none" rtlCol="0">
            <a:spAutoFit/>
          </a:bodyPr>
          <a:lstStyle/>
          <a:p>
            <a:r>
              <a:rPr lang="en-US" sz="4800"/>
              <a:t>“Long S” used in 1776…</a:t>
            </a:r>
          </a:p>
          <a:p>
            <a:pPr algn="ctr"/>
            <a:endParaRPr lang="en-US" sz="4800"/>
          </a:p>
        </p:txBody>
      </p:sp>
    </p:spTree>
    <p:extLst>
      <p:ext uri="{BB962C8B-B14F-4D97-AF65-F5344CB8AC3E}">
        <p14:creationId xmlns:p14="http://schemas.microsoft.com/office/powerpoint/2010/main" val="100824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7127720" cy="830997"/>
          </a:xfrm>
          <a:prstGeom prst="rect">
            <a:avLst/>
          </a:prstGeom>
          <a:noFill/>
        </p:spPr>
        <p:txBody>
          <a:bodyPr wrap="none" rtlCol="0">
            <a:spAutoFit/>
          </a:bodyPr>
          <a:lstStyle/>
          <a:p>
            <a:r>
              <a:rPr lang="en-US" sz="4800"/>
              <a:t>4.  Archaeological evidence.</a:t>
            </a:r>
          </a:p>
        </p:txBody>
      </p:sp>
      <p:pic>
        <p:nvPicPr>
          <p:cNvPr id="4" name="Picture 3">
            <a:extLst>
              <a:ext uri="{FF2B5EF4-FFF2-40B4-BE49-F238E27FC236}">
                <a16:creationId xmlns:a16="http://schemas.microsoft.com/office/drawing/2014/main" id="{FE9972A5-9BDB-0140-12A9-8F02D341C0FF}"/>
              </a:ext>
            </a:extLst>
          </p:cNvPr>
          <p:cNvPicPr>
            <a:picLocks noChangeAspect="1"/>
          </p:cNvPicPr>
          <p:nvPr/>
        </p:nvPicPr>
        <p:blipFill>
          <a:blip r:embed="rId3"/>
          <a:stretch>
            <a:fillRect/>
          </a:stretch>
        </p:blipFill>
        <p:spPr>
          <a:xfrm>
            <a:off x="1485226" y="2876550"/>
            <a:ext cx="9572625" cy="1104900"/>
          </a:xfrm>
          <a:prstGeom prst="rect">
            <a:avLst/>
          </a:prstGeom>
          <a:effectLst>
            <a:innerShdw blurRad="114300">
              <a:prstClr val="black"/>
            </a:innerShdw>
          </a:effectLst>
        </p:spPr>
      </p:pic>
      <p:pic>
        <p:nvPicPr>
          <p:cNvPr id="5" name="Picture 4">
            <a:extLst>
              <a:ext uri="{FF2B5EF4-FFF2-40B4-BE49-F238E27FC236}">
                <a16:creationId xmlns:a16="http://schemas.microsoft.com/office/drawing/2014/main" id="{FD160F6A-636E-3BC3-6DF8-2F727C7B3064}"/>
              </a:ext>
            </a:extLst>
          </p:cNvPr>
          <p:cNvPicPr>
            <a:picLocks noChangeAspect="1"/>
          </p:cNvPicPr>
          <p:nvPr/>
        </p:nvPicPr>
        <p:blipFill>
          <a:blip r:embed="rId4"/>
          <a:stretch>
            <a:fillRect/>
          </a:stretch>
        </p:blipFill>
        <p:spPr>
          <a:xfrm>
            <a:off x="1485226" y="4325844"/>
            <a:ext cx="9631204" cy="830104"/>
          </a:xfrm>
          <a:prstGeom prst="rect">
            <a:avLst/>
          </a:prstGeom>
          <a:effectLst>
            <a:innerShdw blurRad="114300">
              <a:prstClr val="black"/>
            </a:innerShdw>
          </a:effectLst>
        </p:spPr>
      </p:pic>
      <p:sp>
        <p:nvSpPr>
          <p:cNvPr id="6" name="Oval 5">
            <a:extLst>
              <a:ext uri="{FF2B5EF4-FFF2-40B4-BE49-F238E27FC236}">
                <a16:creationId xmlns:a16="http://schemas.microsoft.com/office/drawing/2014/main" id="{911BCB59-C114-A011-7441-82477173177A}"/>
              </a:ext>
            </a:extLst>
          </p:cNvPr>
          <p:cNvSpPr/>
          <p:nvPr/>
        </p:nvSpPr>
        <p:spPr>
          <a:xfrm>
            <a:off x="4816549" y="2876550"/>
            <a:ext cx="361507" cy="632194"/>
          </a:xfrm>
          <a:prstGeom prst="ellipse">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2CFAEA5-6AEB-44EC-C91C-D95833C10FF7}"/>
              </a:ext>
            </a:extLst>
          </p:cNvPr>
          <p:cNvSpPr/>
          <p:nvPr/>
        </p:nvSpPr>
        <p:spPr>
          <a:xfrm>
            <a:off x="5482856" y="2893733"/>
            <a:ext cx="535172" cy="632194"/>
          </a:xfrm>
          <a:prstGeom prst="ellipse">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5CB5CD3-E000-EF7F-162A-02327148294C}"/>
              </a:ext>
            </a:extLst>
          </p:cNvPr>
          <p:cNvSpPr/>
          <p:nvPr/>
        </p:nvSpPr>
        <p:spPr>
          <a:xfrm flipH="1">
            <a:off x="3827725" y="3418268"/>
            <a:ext cx="701749" cy="632194"/>
          </a:xfrm>
          <a:prstGeom prst="ellipse">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F1C409E-E1A0-9EBB-040B-AD075DBAA5EA}"/>
              </a:ext>
            </a:extLst>
          </p:cNvPr>
          <p:cNvSpPr txBox="1"/>
          <p:nvPr/>
        </p:nvSpPr>
        <p:spPr>
          <a:xfrm>
            <a:off x="1324991" y="5288340"/>
            <a:ext cx="9893093" cy="1569660"/>
          </a:xfrm>
          <a:prstGeom prst="rect">
            <a:avLst/>
          </a:prstGeom>
          <a:noFill/>
        </p:spPr>
        <p:txBody>
          <a:bodyPr wrap="none" rtlCol="0">
            <a:spAutoFit/>
          </a:bodyPr>
          <a:lstStyle/>
          <a:p>
            <a:r>
              <a:rPr lang="en-US" sz="4800"/>
              <a:t>“Long S” used in 1776…disappeared by</a:t>
            </a:r>
          </a:p>
          <a:p>
            <a:pPr algn="ctr"/>
            <a:r>
              <a:rPr lang="en-US" sz="4800"/>
              <a:t>1812.</a:t>
            </a:r>
          </a:p>
        </p:txBody>
      </p:sp>
    </p:spTree>
    <p:extLst>
      <p:ext uri="{BB962C8B-B14F-4D97-AF65-F5344CB8AC3E}">
        <p14:creationId xmlns:p14="http://schemas.microsoft.com/office/powerpoint/2010/main" val="134328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7127720" cy="830997"/>
          </a:xfrm>
          <a:prstGeom prst="rect">
            <a:avLst/>
          </a:prstGeom>
          <a:noFill/>
        </p:spPr>
        <p:txBody>
          <a:bodyPr wrap="none" rtlCol="0">
            <a:spAutoFit/>
          </a:bodyPr>
          <a:lstStyle/>
          <a:p>
            <a:r>
              <a:rPr lang="en-US" sz="4800"/>
              <a:t>4.  Archaeological evidence.</a:t>
            </a:r>
          </a:p>
        </p:txBody>
      </p:sp>
      <p:sp>
        <p:nvSpPr>
          <p:cNvPr id="9" name="TextBox 8">
            <a:extLst>
              <a:ext uri="{FF2B5EF4-FFF2-40B4-BE49-F238E27FC236}">
                <a16:creationId xmlns:a16="http://schemas.microsoft.com/office/drawing/2014/main" id="{28102254-6D46-ED67-5372-48E9D432303D}"/>
              </a:ext>
            </a:extLst>
          </p:cNvPr>
          <p:cNvSpPr txBox="1"/>
          <p:nvPr/>
        </p:nvSpPr>
        <p:spPr>
          <a:xfrm>
            <a:off x="2470648" y="2695653"/>
            <a:ext cx="7250703" cy="646331"/>
          </a:xfrm>
          <a:prstGeom prst="rect">
            <a:avLst/>
          </a:prstGeom>
          <a:noFill/>
        </p:spPr>
        <p:txBody>
          <a:bodyPr wrap="none" rtlCol="0">
            <a:spAutoFit/>
          </a:bodyPr>
          <a:lstStyle/>
          <a:p>
            <a:r>
              <a:rPr lang="en-US" sz="3600" b="1">
                <a:effectLst/>
                <a:latin typeface="Carta Magna Line" panose="04000000000000000900" pitchFamily="82" charset="0"/>
                <a:ea typeface="Calibri" panose="020F0502020204030204" pitchFamily="34" charset="0"/>
                <a:cs typeface="Times New Roman" panose="02020603050405020304" pitchFamily="18" charset="0"/>
              </a:rPr>
              <a:t>P</a:t>
            </a:r>
            <a:r>
              <a:rPr lang="en-US" sz="3600" b="1">
                <a:effectLst/>
                <a:latin typeface="Arial" panose="020B0604020202020204" pitchFamily="34" charset="0"/>
                <a:ea typeface="Calibri" panose="020F0502020204030204" pitchFamily="34" charset="0"/>
                <a:cs typeface="Times New Roman" panose="02020603050405020304" pitchFamily="18" charset="0"/>
              </a:rPr>
              <a:t>64 — “The Magdalen Papyrus”</a:t>
            </a:r>
            <a:endParaRPr lang="en-US" sz="3600"/>
          </a:p>
        </p:txBody>
      </p:sp>
      <p:pic>
        <p:nvPicPr>
          <p:cNvPr id="11" name="Picture 10">
            <a:extLst>
              <a:ext uri="{FF2B5EF4-FFF2-40B4-BE49-F238E27FC236}">
                <a16:creationId xmlns:a16="http://schemas.microsoft.com/office/drawing/2014/main" id="{D35D20E0-7A95-4022-EDD8-51989BDDF585}"/>
              </a:ext>
            </a:extLst>
          </p:cNvPr>
          <p:cNvPicPr>
            <a:picLocks noChangeAspect="1"/>
          </p:cNvPicPr>
          <p:nvPr/>
        </p:nvPicPr>
        <p:blipFill>
          <a:blip r:embed="rId3"/>
          <a:stretch>
            <a:fillRect/>
          </a:stretch>
        </p:blipFill>
        <p:spPr>
          <a:xfrm>
            <a:off x="2645567" y="3516017"/>
            <a:ext cx="6900863" cy="3100388"/>
          </a:xfrm>
          <a:prstGeom prst="rect">
            <a:avLst/>
          </a:prstGeom>
        </p:spPr>
      </p:pic>
    </p:spTree>
    <p:extLst>
      <p:ext uri="{BB962C8B-B14F-4D97-AF65-F5344CB8AC3E}">
        <p14:creationId xmlns:p14="http://schemas.microsoft.com/office/powerpoint/2010/main" val="340718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7127720" cy="830997"/>
          </a:xfrm>
          <a:prstGeom prst="rect">
            <a:avLst/>
          </a:prstGeom>
          <a:noFill/>
        </p:spPr>
        <p:txBody>
          <a:bodyPr wrap="none" rtlCol="0">
            <a:spAutoFit/>
          </a:bodyPr>
          <a:lstStyle/>
          <a:p>
            <a:r>
              <a:rPr lang="en-US" sz="4800"/>
              <a:t>4.  Archaeological evidence.</a:t>
            </a:r>
          </a:p>
        </p:txBody>
      </p:sp>
      <p:sp>
        <p:nvSpPr>
          <p:cNvPr id="9" name="TextBox 8">
            <a:extLst>
              <a:ext uri="{FF2B5EF4-FFF2-40B4-BE49-F238E27FC236}">
                <a16:creationId xmlns:a16="http://schemas.microsoft.com/office/drawing/2014/main" id="{28102254-6D46-ED67-5372-48E9D432303D}"/>
              </a:ext>
            </a:extLst>
          </p:cNvPr>
          <p:cNvSpPr txBox="1"/>
          <p:nvPr/>
        </p:nvSpPr>
        <p:spPr>
          <a:xfrm>
            <a:off x="2470648" y="2695653"/>
            <a:ext cx="7250703" cy="646331"/>
          </a:xfrm>
          <a:prstGeom prst="rect">
            <a:avLst/>
          </a:prstGeom>
          <a:noFill/>
        </p:spPr>
        <p:txBody>
          <a:bodyPr wrap="none" rtlCol="0">
            <a:spAutoFit/>
          </a:bodyPr>
          <a:lstStyle/>
          <a:p>
            <a:r>
              <a:rPr lang="en-US" sz="3600" b="1">
                <a:effectLst/>
                <a:latin typeface="Carta Magna Line" panose="04000000000000000900" pitchFamily="82" charset="0"/>
                <a:ea typeface="Calibri" panose="020F0502020204030204" pitchFamily="34" charset="0"/>
                <a:cs typeface="Times New Roman" panose="02020603050405020304" pitchFamily="18" charset="0"/>
              </a:rPr>
              <a:t>P</a:t>
            </a:r>
            <a:r>
              <a:rPr lang="en-US" sz="3600" b="1">
                <a:effectLst/>
                <a:latin typeface="Arial" panose="020B0604020202020204" pitchFamily="34" charset="0"/>
                <a:ea typeface="Calibri" panose="020F0502020204030204" pitchFamily="34" charset="0"/>
                <a:cs typeface="Times New Roman" panose="02020603050405020304" pitchFamily="18" charset="0"/>
              </a:rPr>
              <a:t>64 — “The Magdalen Papyrus”</a:t>
            </a:r>
            <a:endParaRPr lang="en-US" sz="3600"/>
          </a:p>
        </p:txBody>
      </p:sp>
      <p:pic>
        <p:nvPicPr>
          <p:cNvPr id="11" name="Picture 10">
            <a:extLst>
              <a:ext uri="{FF2B5EF4-FFF2-40B4-BE49-F238E27FC236}">
                <a16:creationId xmlns:a16="http://schemas.microsoft.com/office/drawing/2014/main" id="{D35D20E0-7A95-4022-EDD8-51989BDDF585}"/>
              </a:ext>
            </a:extLst>
          </p:cNvPr>
          <p:cNvPicPr>
            <a:picLocks noChangeAspect="1"/>
          </p:cNvPicPr>
          <p:nvPr/>
        </p:nvPicPr>
        <p:blipFill>
          <a:blip r:embed="rId3"/>
          <a:stretch>
            <a:fillRect/>
          </a:stretch>
        </p:blipFill>
        <p:spPr>
          <a:xfrm>
            <a:off x="2645567" y="3516017"/>
            <a:ext cx="6900863" cy="3100388"/>
          </a:xfrm>
          <a:prstGeom prst="rect">
            <a:avLst/>
          </a:prstGeom>
        </p:spPr>
      </p:pic>
      <p:sp>
        <p:nvSpPr>
          <p:cNvPr id="4" name="TextBox 3">
            <a:extLst>
              <a:ext uri="{FF2B5EF4-FFF2-40B4-BE49-F238E27FC236}">
                <a16:creationId xmlns:a16="http://schemas.microsoft.com/office/drawing/2014/main" id="{8E8B60B7-C303-E438-D1BC-3A88444C5511}"/>
              </a:ext>
            </a:extLst>
          </p:cNvPr>
          <p:cNvSpPr txBox="1"/>
          <p:nvPr/>
        </p:nvSpPr>
        <p:spPr>
          <a:xfrm>
            <a:off x="85057" y="3579514"/>
            <a:ext cx="2768707" cy="1815882"/>
          </a:xfrm>
          <a:prstGeom prst="rect">
            <a:avLst/>
          </a:prstGeom>
          <a:noFill/>
        </p:spPr>
        <p:txBody>
          <a:bodyPr wrap="none" rtlCol="0">
            <a:spAutoFit/>
          </a:bodyPr>
          <a:lstStyle/>
          <a:p>
            <a:r>
              <a:rPr lang="en-US" sz="2800"/>
              <a:t>Bound as a book, </a:t>
            </a:r>
          </a:p>
          <a:p>
            <a:r>
              <a:rPr lang="en-US" sz="2800"/>
              <a:t>not a scroll.</a:t>
            </a:r>
          </a:p>
          <a:p>
            <a:r>
              <a:rPr lang="en-US" sz="2800"/>
              <a:t>Writing on both </a:t>
            </a:r>
          </a:p>
          <a:p>
            <a:r>
              <a:rPr lang="en-US" sz="2800"/>
              <a:t>Sides.</a:t>
            </a:r>
          </a:p>
        </p:txBody>
      </p:sp>
    </p:spTree>
    <p:extLst>
      <p:ext uri="{BB962C8B-B14F-4D97-AF65-F5344CB8AC3E}">
        <p14:creationId xmlns:p14="http://schemas.microsoft.com/office/powerpoint/2010/main" val="1132595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7127720" cy="830997"/>
          </a:xfrm>
          <a:prstGeom prst="rect">
            <a:avLst/>
          </a:prstGeom>
          <a:noFill/>
        </p:spPr>
        <p:txBody>
          <a:bodyPr wrap="none" rtlCol="0">
            <a:spAutoFit/>
          </a:bodyPr>
          <a:lstStyle/>
          <a:p>
            <a:r>
              <a:rPr lang="en-US" sz="4800"/>
              <a:t>4.  Archaeological evidence.</a:t>
            </a:r>
          </a:p>
        </p:txBody>
      </p:sp>
      <p:sp>
        <p:nvSpPr>
          <p:cNvPr id="9" name="TextBox 8">
            <a:extLst>
              <a:ext uri="{FF2B5EF4-FFF2-40B4-BE49-F238E27FC236}">
                <a16:creationId xmlns:a16="http://schemas.microsoft.com/office/drawing/2014/main" id="{28102254-6D46-ED67-5372-48E9D432303D}"/>
              </a:ext>
            </a:extLst>
          </p:cNvPr>
          <p:cNvSpPr txBox="1"/>
          <p:nvPr/>
        </p:nvSpPr>
        <p:spPr>
          <a:xfrm>
            <a:off x="2470648" y="2695653"/>
            <a:ext cx="7250703" cy="646331"/>
          </a:xfrm>
          <a:prstGeom prst="rect">
            <a:avLst/>
          </a:prstGeom>
          <a:noFill/>
        </p:spPr>
        <p:txBody>
          <a:bodyPr wrap="none" rtlCol="0">
            <a:spAutoFit/>
          </a:bodyPr>
          <a:lstStyle/>
          <a:p>
            <a:r>
              <a:rPr lang="en-US" sz="3600" b="1">
                <a:effectLst/>
                <a:latin typeface="Carta Magna Line" panose="04000000000000000900" pitchFamily="82" charset="0"/>
                <a:ea typeface="Calibri" panose="020F0502020204030204" pitchFamily="34" charset="0"/>
                <a:cs typeface="Times New Roman" panose="02020603050405020304" pitchFamily="18" charset="0"/>
              </a:rPr>
              <a:t>P</a:t>
            </a:r>
            <a:r>
              <a:rPr lang="en-US" sz="3600" b="1">
                <a:effectLst/>
                <a:latin typeface="Arial" panose="020B0604020202020204" pitchFamily="34" charset="0"/>
                <a:ea typeface="Calibri" panose="020F0502020204030204" pitchFamily="34" charset="0"/>
                <a:cs typeface="Times New Roman" panose="02020603050405020304" pitchFamily="18" charset="0"/>
              </a:rPr>
              <a:t>64 — “The Magdalen Papyrus”</a:t>
            </a:r>
            <a:endParaRPr lang="en-US" sz="3600"/>
          </a:p>
        </p:txBody>
      </p:sp>
      <p:pic>
        <p:nvPicPr>
          <p:cNvPr id="11" name="Picture 10">
            <a:extLst>
              <a:ext uri="{FF2B5EF4-FFF2-40B4-BE49-F238E27FC236}">
                <a16:creationId xmlns:a16="http://schemas.microsoft.com/office/drawing/2014/main" id="{D35D20E0-7A95-4022-EDD8-51989BDDF585}"/>
              </a:ext>
            </a:extLst>
          </p:cNvPr>
          <p:cNvPicPr>
            <a:picLocks noChangeAspect="1"/>
          </p:cNvPicPr>
          <p:nvPr/>
        </p:nvPicPr>
        <p:blipFill>
          <a:blip r:embed="rId3"/>
          <a:stretch>
            <a:fillRect/>
          </a:stretch>
        </p:blipFill>
        <p:spPr>
          <a:xfrm>
            <a:off x="2645567" y="3516017"/>
            <a:ext cx="6900863" cy="3100388"/>
          </a:xfrm>
          <a:prstGeom prst="rect">
            <a:avLst/>
          </a:prstGeom>
        </p:spPr>
      </p:pic>
      <p:sp>
        <p:nvSpPr>
          <p:cNvPr id="4" name="TextBox 3">
            <a:extLst>
              <a:ext uri="{FF2B5EF4-FFF2-40B4-BE49-F238E27FC236}">
                <a16:creationId xmlns:a16="http://schemas.microsoft.com/office/drawing/2014/main" id="{8E8B60B7-C303-E438-D1BC-3A88444C5511}"/>
              </a:ext>
            </a:extLst>
          </p:cNvPr>
          <p:cNvSpPr txBox="1"/>
          <p:nvPr/>
        </p:nvSpPr>
        <p:spPr>
          <a:xfrm>
            <a:off x="85057" y="3579514"/>
            <a:ext cx="2768707" cy="1815882"/>
          </a:xfrm>
          <a:prstGeom prst="rect">
            <a:avLst/>
          </a:prstGeom>
          <a:noFill/>
        </p:spPr>
        <p:txBody>
          <a:bodyPr wrap="none" rtlCol="0">
            <a:spAutoFit/>
          </a:bodyPr>
          <a:lstStyle/>
          <a:p>
            <a:r>
              <a:rPr lang="en-US" sz="2800"/>
              <a:t>Bound as a book, </a:t>
            </a:r>
          </a:p>
          <a:p>
            <a:r>
              <a:rPr lang="en-US" sz="2800"/>
              <a:t>not a scroll.</a:t>
            </a:r>
          </a:p>
          <a:p>
            <a:r>
              <a:rPr lang="en-US" sz="2800"/>
              <a:t>Writing on both </a:t>
            </a:r>
          </a:p>
          <a:p>
            <a:r>
              <a:rPr lang="en-US" sz="2800"/>
              <a:t>sides.</a:t>
            </a:r>
          </a:p>
        </p:txBody>
      </p:sp>
      <p:sp>
        <p:nvSpPr>
          <p:cNvPr id="5" name="TextBox 4">
            <a:extLst>
              <a:ext uri="{FF2B5EF4-FFF2-40B4-BE49-F238E27FC236}">
                <a16:creationId xmlns:a16="http://schemas.microsoft.com/office/drawing/2014/main" id="{97F2FB40-7BE5-0D71-3285-75F0B0B98A38}"/>
              </a:ext>
            </a:extLst>
          </p:cNvPr>
          <p:cNvSpPr txBox="1"/>
          <p:nvPr/>
        </p:nvSpPr>
        <p:spPr>
          <a:xfrm>
            <a:off x="9546430" y="3579514"/>
            <a:ext cx="1965090" cy="2677656"/>
          </a:xfrm>
          <a:prstGeom prst="rect">
            <a:avLst/>
          </a:prstGeom>
          <a:noFill/>
        </p:spPr>
        <p:txBody>
          <a:bodyPr wrap="none" rtlCol="0">
            <a:spAutoFit/>
          </a:bodyPr>
          <a:lstStyle/>
          <a:p>
            <a:r>
              <a:rPr lang="en-US" sz="2800"/>
              <a:t>Matthew 26</a:t>
            </a:r>
          </a:p>
          <a:p>
            <a:endParaRPr lang="en-US" sz="2800"/>
          </a:p>
          <a:p>
            <a:r>
              <a:rPr lang="en-US" sz="2800"/>
              <a:t>Verses 7-8, </a:t>
            </a:r>
            <a:br>
              <a:rPr lang="en-US" sz="2800"/>
            </a:br>
            <a:r>
              <a:rPr lang="en-US" sz="2800"/>
              <a:t>10, 14-15, </a:t>
            </a:r>
            <a:br>
              <a:rPr lang="en-US" sz="2800"/>
            </a:br>
            <a:r>
              <a:rPr lang="en-US" sz="2800"/>
              <a:t>22-23, 31, </a:t>
            </a:r>
            <a:br>
              <a:rPr lang="en-US" sz="2800"/>
            </a:br>
            <a:r>
              <a:rPr lang="en-US" sz="2800"/>
              <a:t>and 32-33</a:t>
            </a:r>
          </a:p>
        </p:txBody>
      </p:sp>
    </p:spTree>
    <p:extLst>
      <p:ext uri="{BB962C8B-B14F-4D97-AF65-F5344CB8AC3E}">
        <p14:creationId xmlns:p14="http://schemas.microsoft.com/office/powerpoint/2010/main" val="1430267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7127720" cy="830997"/>
          </a:xfrm>
          <a:prstGeom prst="rect">
            <a:avLst/>
          </a:prstGeom>
          <a:noFill/>
        </p:spPr>
        <p:txBody>
          <a:bodyPr wrap="none" rtlCol="0">
            <a:spAutoFit/>
          </a:bodyPr>
          <a:lstStyle/>
          <a:p>
            <a:r>
              <a:rPr lang="en-US" sz="4800"/>
              <a:t>4.  Archaeological evidence.</a:t>
            </a:r>
          </a:p>
        </p:txBody>
      </p:sp>
      <p:sp>
        <p:nvSpPr>
          <p:cNvPr id="9" name="TextBox 8">
            <a:extLst>
              <a:ext uri="{FF2B5EF4-FFF2-40B4-BE49-F238E27FC236}">
                <a16:creationId xmlns:a16="http://schemas.microsoft.com/office/drawing/2014/main" id="{28102254-6D46-ED67-5372-48E9D432303D}"/>
              </a:ext>
            </a:extLst>
          </p:cNvPr>
          <p:cNvSpPr txBox="1"/>
          <p:nvPr/>
        </p:nvSpPr>
        <p:spPr>
          <a:xfrm>
            <a:off x="2470648" y="2695653"/>
            <a:ext cx="7250703" cy="646331"/>
          </a:xfrm>
          <a:prstGeom prst="rect">
            <a:avLst/>
          </a:prstGeom>
          <a:noFill/>
        </p:spPr>
        <p:txBody>
          <a:bodyPr wrap="none" rtlCol="0">
            <a:spAutoFit/>
          </a:bodyPr>
          <a:lstStyle/>
          <a:p>
            <a:r>
              <a:rPr lang="en-US" sz="3600" b="1">
                <a:effectLst/>
                <a:latin typeface="Carta Magna Line" panose="04000000000000000900" pitchFamily="82" charset="0"/>
                <a:ea typeface="Calibri" panose="020F0502020204030204" pitchFamily="34" charset="0"/>
                <a:cs typeface="Times New Roman" panose="02020603050405020304" pitchFamily="18" charset="0"/>
              </a:rPr>
              <a:t>P</a:t>
            </a:r>
            <a:r>
              <a:rPr lang="en-US" sz="3600" b="1">
                <a:effectLst/>
                <a:latin typeface="Arial" panose="020B0604020202020204" pitchFamily="34" charset="0"/>
                <a:ea typeface="Calibri" panose="020F0502020204030204" pitchFamily="34" charset="0"/>
                <a:cs typeface="Times New Roman" panose="02020603050405020304" pitchFamily="18" charset="0"/>
              </a:rPr>
              <a:t>64 — “The Magdalen Papyrus”</a:t>
            </a:r>
            <a:endParaRPr lang="en-US" sz="3600"/>
          </a:p>
        </p:txBody>
      </p:sp>
      <p:pic>
        <p:nvPicPr>
          <p:cNvPr id="11" name="Picture 10">
            <a:extLst>
              <a:ext uri="{FF2B5EF4-FFF2-40B4-BE49-F238E27FC236}">
                <a16:creationId xmlns:a16="http://schemas.microsoft.com/office/drawing/2014/main" id="{D35D20E0-7A95-4022-EDD8-51989BDDF585}"/>
              </a:ext>
            </a:extLst>
          </p:cNvPr>
          <p:cNvPicPr>
            <a:picLocks noChangeAspect="1"/>
          </p:cNvPicPr>
          <p:nvPr/>
        </p:nvPicPr>
        <p:blipFill>
          <a:blip r:embed="rId3"/>
          <a:stretch>
            <a:fillRect/>
          </a:stretch>
        </p:blipFill>
        <p:spPr>
          <a:xfrm>
            <a:off x="2645567" y="3516017"/>
            <a:ext cx="6900863" cy="3100388"/>
          </a:xfrm>
          <a:prstGeom prst="rect">
            <a:avLst/>
          </a:prstGeom>
        </p:spPr>
      </p:pic>
      <p:sp>
        <p:nvSpPr>
          <p:cNvPr id="4" name="TextBox 3">
            <a:extLst>
              <a:ext uri="{FF2B5EF4-FFF2-40B4-BE49-F238E27FC236}">
                <a16:creationId xmlns:a16="http://schemas.microsoft.com/office/drawing/2014/main" id="{8E8B60B7-C303-E438-D1BC-3A88444C5511}"/>
              </a:ext>
            </a:extLst>
          </p:cNvPr>
          <p:cNvSpPr txBox="1"/>
          <p:nvPr/>
        </p:nvSpPr>
        <p:spPr>
          <a:xfrm>
            <a:off x="85057" y="3579514"/>
            <a:ext cx="2768707" cy="1815882"/>
          </a:xfrm>
          <a:prstGeom prst="rect">
            <a:avLst/>
          </a:prstGeom>
          <a:noFill/>
        </p:spPr>
        <p:txBody>
          <a:bodyPr wrap="none" rtlCol="0">
            <a:spAutoFit/>
          </a:bodyPr>
          <a:lstStyle/>
          <a:p>
            <a:r>
              <a:rPr lang="en-US" sz="2800"/>
              <a:t>Bound as a book, </a:t>
            </a:r>
          </a:p>
          <a:p>
            <a:r>
              <a:rPr lang="en-US" sz="2800"/>
              <a:t>not a scroll.</a:t>
            </a:r>
          </a:p>
          <a:p>
            <a:r>
              <a:rPr lang="en-US" sz="2800"/>
              <a:t>Writing on both </a:t>
            </a:r>
          </a:p>
          <a:p>
            <a:r>
              <a:rPr lang="en-US" sz="2800"/>
              <a:t>sides.</a:t>
            </a:r>
          </a:p>
        </p:txBody>
      </p:sp>
      <p:sp>
        <p:nvSpPr>
          <p:cNvPr id="5" name="TextBox 4">
            <a:extLst>
              <a:ext uri="{FF2B5EF4-FFF2-40B4-BE49-F238E27FC236}">
                <a16:creationId xmlns:a16="http://schemas.microsoft.com/office/drawing/2014/main" id="{97F2FB40-7BE5-0D71-3285-75F0B0B98A38}"/>
              </a:ext>
            </a:extLst>
          </p:cNvPr>
          <p:cNvSpPr txBox="1"/>
          <p:nvPr/>
        </p:nvSpPr>
        <p:spPr>
          <a:xfrm>
            <a:off x="9546430" y="3579514"/>
            <a:ext cx="1965090" cy="2677656"/>
          </a:xfrm>
          <a:prstGeom prst="rect">
            <a:avLst/>
          </a:prstGeom>
          <a:noFill/>
        </p:spPr>
        <p:txBody>
          <a:bodyPr wrap="none" rtlCol="0">
            <a:spAutoFit/>
          </a:bodyPr>
          <a:lstStyle/>
          <a:p>
            <a:r>
              <a:rPr lang="en-US" sz="2800"/>
              <a:t>Matthew 26</a:t>
            </a:r>
          </a:p>
          <a:p>
            <a:endParaRPr lang="en-US" sz="2800"/>
          </a:p>
          <a:p>
            <a:r>
              <a:rPr lang="en-US" sz="2800"/>
              <a:t>Verses 7-8, </a:t>
            </a:r>
            <a:br>
              <a:rPr lang="en-US" sz="2800"/>
            </a:br>
            <a:r>
              <a:rPr lang="en-US" sz="2800"/>
              <a:t>10, 14-15, </a:t>
            </a:r>
            <a:br>
              <a:rPr lang="en-US" sz="2800"/>
            </a:br>
            <a:r>
              <a:rPr lang="en-US" sz="2800"/>
              <a:t>22-23, 31, </a:t>
            </a:r>
            <a:br>
              <a:rPr lang="en-US" sz="2800"/>
            </a:br>
            <a:r>
              <a:rPr lang="en-US" sz="2800"/>
              <a:t>and 32-33</a:t>
            </a:r>
          </a:p>
        </p:txBody>
      </p:sp>
      <p:sp>
        <p:nvSpPr>
          <p:cNvPr id="6" name="TextBox 5">
            <a:extLst>
              <a:ext uri="{FF2B5EF4-FFF2-40B4-BE49-F238E27FC236}">
                <a16:creationId xmlns:a16="http://schemas.microsoft.com/office/drawing/2014/main" id="{C7EA62D1-E33A-F415-8A8B-DAFE8122F4AD}"/>
              </a:ext>
            </a:extLst>
          </p:cNvPr>
          <p:cNvSpPr txBox="1"/>
          <p:nvPr/>
        </p:nvSpPr>
        <p:spPr>
          <a:xfrm>
            <a:off x="3526008" y="5980414"/>
            <a:ext cx="5076390" cy="830997"/>
          </a:xfrm>
          <a:prstGeom prst="rect">
            <a:avLst/>
          </a:prstGeom>
          <a:noFill/>
        </p:spPr>
        <p:txBody>
          <a:bodyPr wrap="none" rtlCol="0">
            <a:spAutoFit/>
          </a:bodyPr>
          <a:lstStyle/>
          <a:p>
            <a:pPr algn="ctr"/>
            <a:r>
              <a:rPr lang="en-US" sz="4800"/>
              <a:t>Dating:  Pre-A.D. 66</a:t>
            </a:r>
          </a:p>
        </p:txBody>
      </p:sp>
      <p:sp>
        <p:nvSpPr>
          <p:cNvPr id="7" name="Arrow: Right 6">
            <a:extLst>
              <a:ext uri="{FF2B5EF4-FFF2-40B4-BE49-F238E27FC236}">
                <a16:creationId xmlns:a16="http://schemas.microsoft.com/office/drawing/2014/main" id="{A182D191-51C3-732C-E670-54E53377CE23}"/>
              </a:ext>
            </a:extLst>
          </p:cNvPr>
          <p:cNvSpPr/>
          <p:nvPr/>
        </p:nvSpPr>
        <p:spPr>
          <a:xfrm>
            <a:off x="2179674" y="6182739"/>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Left 7">
            <a:extLst>
              <a:ext uri="{FF2B5EF4-FFF2-40B4-BE49-F238E27FC236}">
                <a16:creationId xmlns:a16="http://schemas.microsoft.com/office/drawing/2014/main" id="{A9EEE4DF-7625-7D24-CF5F-0C1E304DB550}"/>
              </a:ext>
            </a:extLst>
          </p:cNvPr>
          <p:cNvSpPr/>
          <p:nvPr/>
        </p:nvSpPr>
        <p:spPr>
          <a:xfrm>
            <a:off x="8825019" y="6177510"/>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C471B2A5-66BF-B315-3471-E98CF613DAF0}"/>
              </a:ext>
            </a:extLst>
          </p:cNvPr>
          <p:cNvSpPr/>
          <p:nvPr/>
        </p:nvSpPr>
        <p:spPr>
          <a:xfrm>
            <a:off x="5821887" y="5002006"/>
            <a:ext cx="484632" cy="9784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868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chemeClr val="accent1">
                    <a:lumMod val="20000"/>
                    <a:lumOff val="80000"/>
                  </a:schemeClr>
                </a:solidFill>
              </a:rPr>
              <a:t>Problems with 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636104" y="1859340"/>
            <a:ext cx="7127720" cy="830997"/>
          </a:xfrm>
          <a:prstGeom prst="rect">
            <a:avLst/>
          </a:prstGeom>
          <a:noFill/>
        </p:spPr>
        <p:txBody>
          <a:bodyPr wrap="none" rtlCol="0">
            <a:spAutoFit/>
          </a:bodyPr>
          <a:lstStyle/>
          <a:p>
            <a:r>
              <a:rPr lang="en-US" sz="4800">
                <a:solidFill>
                  <a:schemeClr val="bg1">
                    <a:lumMod val="75000"/>
                  </a:schemeClr>
                </a:solidFill>
              </a:rPr>
              <a:t>4.  Archaeological evidence.</a:t>
            </a:r>
          </a:p>
        </p:txBody>
      </p:sp>
      <p:sp>
        <p:nvSpPr>
          <p:cNvPr id="9" name="TextBox 8">
            <a:extLst>
              <a:ext uri="{FF2B5EF4-FFF2-40B4-BE49-F238E27FC236}">
                <a16:creationId xmlns:a16="http://schemas.microsoft.com/office/drawing/2014/main" id="{28102254-6D46-ED67-5372-48E9D432303D}"/>
              </a:ext>
            </a:extLst>
          </p:cNvPr>
          <p:cNvSpPr txBox="1"/>
          <p:nvPr/>
        </p:nvSpPr>
        <p:spPr>
          <a:xfrm>
            <a:off x="2470648" y="2695653"/>
            <a:ext cx="7250703" cy="646331"/>
          </a:xfrm>
          <a:prstGeom prst="rect">
            <a:avLst/>
          </a:prstGeom>
          <a:noFill/>
        </p:spPr>
        <p:txBody>
          <a:bodyPr wrap="none" rtlCol="0">
            <a:spAutoFit/>
          </a:bodyPr>
          <a:lstStyle/>
          <a:p>
            <a:r>
              <a:rPr lang="en-US" sz="3600" b="1">
                <a:solidFill>
                  <a:schemeClr val="bg1">
                    <a:lumMod val="75000"/>
                  </a:schemeClr>
                </a:solidFill>
                <a:effectLst/>
                <a:latin typeface="Carta Magna Line" panose="04000000000000000900" pitchFamily="82" charset="0"/>
                <a:ea typeface="Calibri" panose="020F0502020204030204" pitchFamily="34" charset="0"/>
                <a:cs typeface="Times New Roman" panose="02020603050405020304" pitchFamily="18" charset="0"/>
              </a:rPr>
              <a:t>P</a:t>
            </a:r>
            <a:r>
              <a:rPr lang="en-US" sz="3600" b="1">
                <a:solidFill>
                  <a:schemeClr val="bg1">
                    <a:lumMod val="75000"/>
                  </a:schemeClr>
                </a:solidFill>
                <a:effectLst/>
                <a:latin typeface="Arial" panose="020B0604020202020204" pitchFamily="34" charset="0"/>
                <a:ea typeface="Calibri" panose="020F0502020204030204" pitchFamily="34" charset="0"/>
                <a:cs typeface="Times New Roman" panose="02020603050405020304" pitchFamily="18" charset="0"/>
              </a:rPr>
              <a:t>64 — “The Magdalen Papyrus”</a:t>
            </a:r>
            <a:endParaRPr lang="en-US" sz="3600">
              <a:solidFill>
                <a:schemeClr val="bg1">
                  <a:lumMod val="75000"/>
                </a:schemeClr>
              </a:solidFill>
            </a:endParaRPr>
          </a:p>
        </p:txBody>
      </p:sp>
      <p:pic>
        <p:nvPicPr>
          <p:cNvPr id="11" name="Picture 10">
            <a:extLst>
              <a:ext uri="{FF2B5EF4-FFF2-40B4-BE49-F238E27FC236}">
                <a16:creationId xmlns:a16="http://schemas.microsoft.com/office/drawing/2014/main" id="{D35D20E0-7A95-4022-EDD8-51989BDDF585}"/>
              </a:ext>
            </a:extLst>
          </p:cNvPr>
          <p:cNvPicPr>
            <a:picLocks noChangeAspect="1"/>
          </p:cNvPicPr>
          <p:nvPr/>
        </p:nvPicPr>
        <p:blipFill>
          <a:blip r:embed="rId3"/>
          <a:stretch>
            <a:fillRect/>
          </a:stretch>
        </p:blipFill>
        <p:spPr>
          <a:xfrm>
            <a:off x="2645567" y="3516017"/>
            <a:ext cx="6900863" cy="3100388"/>
          </a:xfrm>
          <a:prstGeom prst="rect">
            <a:avLst/>
          </a:prstGeom>
        </p:spPr>
      </p:pic>
      <p:sp>
        <p:nvSpPr>
          <p:cNvPr id="4" name="TextBox 3">
            <a:extLst>
              <a:ext uri="{FF2B5EF4-FFF2-40B4-BE49-F238E27FC236}">
                <a16:creationId xmlns:a16="http://schemas.microsoft.com/office/drawing/2014/main" id="{8E8B60B7-C303-E438-D1BC-3A88444C5511}"/>
              </a:ext>
            </a:extLst>
          </p:cNvPr>
          <p:cNvSpPr txBox="1"/>
          <p:nvPr/>
        </p:nvSpPr>
        <p:spPr>
          <a:xfrm>
            <a:off x="85057" y="3579514"/>
            <a:ext cx="2768707" cy="1815882"/>
          </a:xfrm>
          <a:prstGeom prst="rect">
            <a:avLst/>
          </a:prstGeom>
          <a:noFill/>
        </p:spPr>
        <p:txBody>
          <a:bodyPr wrap="none" rtlCol="0">
            <a:spAutoFit/>
          </a:bodyPr>
          <a:lstStyle/>
          <a:p>
            <a:r>
              <a:rPr lang="en-US" sz="2800">
                <a:solidFill>
                  <a:schemeClr val="bg1">
                    <a:lumMod val="75000"/>
                  </a:schemeClr>
                </a:solidFill>
              </a:rPr>
              <a:t>Bound as a book, </a:t>
            </a:r>
          </a:p>
          <a:p>
            <a:r>
              <a:rPr lang="en-US" sz="2800">
                <a:solidFill>
                  <a:schemeClr val="bg1">
                    <a:lumMod val="75000"/>
                  </a:schemeClr>
                </a:solidFill>
              </a:rPr>
              <a:t>not a scroll.</a:t>
            </a:r>
          </a:p>
          <a:p>
            <a:r>
              <a:rPr lang="en-US" sz="2800">
                <a:solidFill>
                  <a:schemeClr val="bg1">
                    <a:lumMod val="75000"/>
                  </a:schemeClr>
                </a:solidFill>
              </a:rPr>
              <a:t>Writing on both </a:t>
            </a:r>
          </a:p>
          <a:p>
            <a:r>
              <a:rPr lang="en-US" sz="2800">
                <a:solidFill>
                  <a:schemeClr val="bg1">
                    <a:lumMod val="75000"/>
                  </a:schemeClr>
                </a:solidFill>
              </a:rPr>
              <a:t>sides.</a:t>
            </a:r>
          </a:p>
        </p:txBody>
      </p:sp>
      <p:sp>
        <p:nvSpPr>
          <p:cNvPr id="5" name="TextBox 4">
            <a:extLst>
              <a:ext uri="{FF2B5EF4-FFF2-40B4-BE49-F238E27FC236}">
                <a16:creationId xmlns:a16="http://schemas.microsoft.com/office/drawing/2014/main" id="{97F2FB40-7BE5-0D71-3285-75F0B0B98A38}"/>
              </a:ext>
            </a:extLst>
          </p:cNvPr>
          <p:cNvSpPr txBox="1"/>
          <p:nvPr/>
        </p:nvSpPr>
        <p:spPr>
          <a:xfrm>
            <a:off x="9546430" y="3579514"/>
            <a:ext cx="1965090" cy="2677656"/>
          </a:xfrm>
          <a:prstGeom prst="rect">
            <a:avLst/>
          </a:prstGeom>
          <a:noFill/>
        </p:spPr>
        <p:txBody>
          <a:bodyPr wrap="none" rtlCol="0">
            <a:spAutoFit/>
          </a:bodyPr>
          <a:lstStyle/>
          <a:p>
            <a:r>
              <a:rPr lang="en-US" sz="2800">
                <a:solidFill>
                  <a:schemeClr val="bg1">
                    <a:lumMod val="75000"/>
                  </a:schemeClr>
                </a:solidFill>
              </a:rPr>
              <a:t>Matthew 26</a:t>
            </a:r>
          </a:p>
          <a:p>
            <a:endParaRPr lang="en-US" sz="2800">
              <a:solidFill>
                <a:schemeClr val="bg1">
                  <a:lumMod val="75000"/>
                </a:schemeClr>
              </a:solidFill>
            </a:endParaRPr>
          </a:p>
          <a:p>
            <a:r>
              <a:rPr lang="en-US" sz="2800">
                <a:solidFill>
                  <a:schemeClr val="bg1">
                    <a:lumMod val="75000"/>
                  </a:schemeClr>
                </a:solidFill>
              </a:rPr>
              <a:t>Verses 7-8, </a:t>
            </a:r>
            <a:br>
              <a:rPr lang="en-US" sz="2800">
                <a:solidFill>
                  <a:schemeClr val="bg1">
                    <a:lumMod val="75000"/>
                  </a:schemeClr>
                </a:solidFill>
              </a:rPr>
            </a:br>
            <a:r>
              <a:rPr lang="en-US" sz="2800">
                <a:solidFill>
                  <a:schemeClr val="bg1">
                    <a:lumMod val="75000"/>
                  </a:schemeClr>
                </a:solidFill>
              </a:rPr>
              <a:t>10, 14-15, </a:t>
            </a:r>
            <a:br>
              <a:rPr lang="en-US" sz="2800">
                <a:solidFill>
                  <a:schemeClr val="bg1">
                    <a:lumMod val="75000"/>
                  </a:schemeClr>
                </a:solidFill>
              </a:rPr>
            </a:br>
            <a:r>
              <a:rPr lang="en-US" sz="2800">
                <a:solidFill>
                  <a:schemeClr val="bg1">
                    <a:lumMod val="75000"/>
                  </a:schemeClr>
                </a:solidFill>
              </a:rPr>
              <a:t>22-23, 31, </a:t>
            </a:r>
            <a:br>
              <a:rPr lang="en-US" sz="2800">
                <a:solidFill>
                  <a:schemeClr val="bg1">
                    <a:lumMod val="75000"/>
                  </a:schemeClr>
                </a:solidFill>
              </a:rPr>
            </a:br>
            <a:r>
              <a:rPr lang="en-US" sz="2800">
                <a:solidFill>
                  <a:schemeClr val="bg1">
                    <a:lumMod val="75000"/>
                  </a:schemeClr>
                </a:solidFill>
              </a:rPr>
              <a:t>and 32-33</a:t>
            </a:r>
          </a:p>
        </p:txBody>
      </p:sp>
      <p:sp>
        <p:nvSpPr>
          <p:cNvPr id="6" name="TextBox 5">
            <a:extLst>
              <a:ext uri="{FF2B5EF4-FFF2-40B4-BE49-F238E27FC236}">
                <a16:creationId xmlns:a16="http://schemas.microsoft.com/office/drawing/2014/main" id="{C7EA62D1-E33A-F415-8A8B-DAFE8122F4AD}"/>
              </a:ext>
            </a:extLst>
          </p:cNvPr>
          <p:cNvSpPr txBox="1"/>
          <p:nvPr/>
        </p:nvSpPr>
        <p:spPr>
          <a:xfrm>
            <a:off x="3302727" y="5980414"/>
            <a:ext cx="5076390" cy="830997"/>
          </a:xfrm>
          <a:prstGeom prst="rect">
            <a:avLst/>
          </a:prstGeom>
          <a:noFill/>
        </p:spPr>
        <p:txBody>
          <a:bodyPr wrap="none" rtlCol="0">
            <a:spAutoFit/>
          </a:bodyPr>
          <a:lstStyle/>
          <a:p>
            <a:pPr algn="ctr"/>
            <a:r>
              <a:rPr lang="en-US" sz="4800">
                <a:solidFill>
                  <a:schemeClr val="bg1">
                    <a:lumMod val="85000"/>
                  </a:schemeClr>
                </a:solidFill>
              </a:rPr>
              <a:t>Dating:  Pre-A.D. 66</a:t>
            </a:r>
          </a:p>
        </p:txBody>
      </p:sp>
      <p:sp>
        <p:nvSpPr>
          <p:cNvPr id="7" name="TextBox 6">
            <a:extLst>
              <a:ext uri="{FF2B5EF4-FFF2-40B4-BE49-F238E27FC236}">
                <a16:creationId xmlns:a16="http://schemas.microsoft.com/office/drawing/2014/main" id="{2F1BF15D-D082-09DB-054B-9B3AF01090EE}"/>
              </a:ext>
            </a:extLst>
          </p:cNvPr>
          <p:cNvSpPr txBox="1"/>
          <p:nvPr/>
        </p:nvSpPr>
        <p:spPr>
          <a:xfrm>
            <a:off x="217457" y="2274838"/>
            <a:ext cx="12116843" cy="1569660"/>
          </a:xfrm>
          <a:prstGeom prst="rect">
            <a:avLst/>
          </a:prstGeom>
          <a:noFill/>
        </p:spPr>
        <p:txBody>
          <a:bodyPr wrap="none" rtlCol="0">
            <a:spAutoFit/>
          </a:bodyPr>
          <a:lstStyle/>
          <a:p>
            <a:r>
              <a:rPr lang="en-US" sz="9600" b="1">
                <a:solidFill>
                  <a:srgbClr val="0000FF"/>
                </a:solidFill>
                <a:latin typeface="Arial Black" panose="020B0A04020102020204" pitchFamily="34" charset="0"/>
              </a:rPr>
              <a:t>The Q Hypothesis</a:t>
            </a:r>
          </a:p>
        </p:txBody>
      </p:sp>
    </p:spTree>
    <p:extLst>
      <p:ext uri="{BB962C8B-B14F-4D97-AF65-F5344CB8AC3E}">
        <p14:creationId xmlns:p14="http://schemas.microsoft.com/office/powerpoint/2010/main" val="355208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Tree>
    <p:extLst>
      <p:ext uri="{BB962C8B-B14F-4D97-AF65-F5344CB8AC3E}">
        <p14:creationId xmlns:p14="http://schemas.microsoft.com/office/powerpoint/2010/main" val="792120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788504" y="711515"/>
            <a:ext cx="11002618" cy="830997"/>
          </a:xfrm>
          <a:prstGeom prst="rect">
            <a:avLst/>
          </a:prstGeom>
          <a:noFill/>
        </p:spPr>
        <p:txBody>
          <a:bodyPr wrap="square" rtlCol="0">
            <a:spAutoFit/>
          </a:bodyPr>
          <a:lstStyle/>
          <a:p>
            <a:pPr algn="ctr"/>
            <a:r>
              <a:rPr lang="en-US" sz="4800"/>
              <a:t>Matthew      Luke      Mark      John</a:t>
            </a:r>
          </a:p>
        </p:txBody>
      </p:sp>
      <p:sp>
        <p:nvSpPr>
          <p:cNvPr id="10" name="Arrow: Right 9">
            <a:extLst>
              <a:ext uri="{FF2B5EF4-FFF2-40B4-BE49-F238E27FC236}">
                <a16:creationId xmlns:a16="http://schemas.microsoft.com/office/drawing/2014/main" id="{D8EE454F-9785-94FE-C1FD-FF22A2598286}"/>
              </a:ext>
            </a:extLst>
          </p:cNvPr>
          <p:cNvSpPr/>
          <p:nvPr/>
        </p:nvSpPr>
        <p:spPr>
          <a:xfrm>
            <a:off x="8495414" y="930161"/>
            <a:ext cx="72322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9E258DE4-A2F3-BD27-0A98-BAC2BAA219A8}"/>
              </a:ext>
            </a:extLst>
          </p:cNvPr>
          <p:cNvSpPr/>
          <p:nvPr/>
        </p:nvSpPr>
        <p:spPr>
          <a:xfrm>
            <a:off x="6382763" y="930161"/>
            <a:ext cx="72322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071C7870-F1F3-91B3-7199-E3C29832D5CE}"/>
              </a:ext>
            </a:extLst>
          </p:cNvPr>
          <p:cNvSpPr/>
          <p:nvPr/>
        </p:nvSpPr>
        <p:spPr>
          <a:xfrm>
            <a:off x="4405530" y="879745"/>
            <a:ext cx="72322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8853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788504" y="711515"/>
            <a:ext cx="11002618" cy="830997"/>
          </a:xfrm>
          <a:prstGeom prst="rect">
            <a:avLst/>
          </a:prstGeom>
          <a:noFill/>
        </p:spPr>
        <p:txBody>
          <a:bodyPr wrap="square" rtlCol="0">
            <a:spAutoFit/>
          </a:bodyPr>
          <a:lstStyle/>
          <a:p>
            <a:pPr algn="ctr"/>
            <a:r>
              <a:rPr lang="en-US" sz="4800"/>
              <a:t>Matthew      Luke      Mark      John</a:t>
            </a:r>
          </a:p>
        </p:txBody>
      </p:sp>
      <p:sp>
        <p:nvSpPr>
          <p:cNvPr id="10" name="Arrow: Right 9">
            <a:extLst>
              <a:ext uri="{FF2B5EF4-FFF2-40B4-BE49-F238E27FC236}">
                <a16:creationId xmlns:a16="http://schemas.microsoft.com/office/drawing/2014/main" id="{D8EE454F-9785-94FE-C1FD-FF22A2598286}"/>
              </a:ext>
            </a:extLst>
          </p:cNvPr>
          <p:cNvSpPr/>
          <p:nvPr/>
        </p:nvSpPr>
        <p:spPr>
          <a:xfrm>
            <a:off x="8495414" y="930161"/>
            <a:ext cx="72322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9E258DE4-A2F3-BD27-0A98-BAC2BAA219A8}"/>
              </a:ext>
            </a:extLst>
          </p:cNvPr>
          <p:cNvSpPr/>
          <p:nvPr/>
        </p:nvSpPr>
        <p:spPr>
          <a:xfrm>
            <a:off x="6382763" y="930161"/>
            <a:ext cx="72322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071C7870-F1F3-91B3-7199-E3C29832D5CE}"/>
              </a:ext>
            </a:extLst>
          </p:cNvPr>
          <p:cNvSpPr/>
          <p:nvPr/>
        </p:nvSpPr>
        <p:spPr>
          <a:xfrm>
            <a:off x="4405530" y="879745"/>
            <a:ext cx="72322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B38F6A-1DE8-7402-51FF-E69F2C7A129A}"/>
              </a:ext>
            </a:extLst>
          </p:cNvPr>
          <p:cNvSpPr txBox="1"/>
          <p:nvPr/>
        </p:nvSpPr>
        <p:spPr>
          <a:xfrm>
            <a:off x="2181390" y="1585044"/>
            <a:ext cx="11002618" cy="830997"/>
          </a:xfrm>
          <a:prstGeom prst="rect">
            <a:avLst/>
          </a:prstGeom>
          <a:noFill/>
        </p:spPr>
        <p:txBody>
          <a:bodyPr wrap="square" rtlCol="0">
            <a:spAutoFit/>
          </a:bodyPr>
          <a:lstStyle/>
          <a:p>
            <a:r>
              <a:rPr lang="en-US" sz="4800" i="1">
                <a:latin typeface="GentiumAlt" panose="02000503060000020004" pitchFamily="2" charset="0"/>
              </a:rPr>
              <a:t>Matthew Likes Mango Juice</a:t>
            </a:r>
          </a:p>
        </p:txBody>
      </p:sp>
      <p:pic>
        <p:nvPicPr>
          <p:cNvPr id="15" name="Picture 14">
            <a:extLst>
              <a:ext uri="{FF2B5EF4-FFF2-40B4-BE49-F238E27FC236}">
                <a16:creationId xmlns:a16="http://schemas.microsoft.com/office/drawing/2014/main" id="{1A2A345C-D9B3-411C-83FA-C2450C8A9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9188" y="1172477"/>
            <a:ext cx="4879806" cy="6093522"/>
          </a:xfrm>
          <a:prstGeom prst="rect">
            <a:avLst/>
          </a:prstGeom>
        </p:spPr>
      </p:pic>
    </p:spTree>
    <p:extLst>
      <p:ext uri="{BB962C8B-B14F-4D97-AF65-F5344CB8AC3E}">
        <p14:creationId xmlns:p14="http://schemas.microsoft.com/office/powerpoint/2010/main" val="3466331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8B8504-353C-4F8D-0D46-A8D8250DE09C}"/>
              </a:ext>
            </a:extLst>
          </p:cNvPr>
          <p:cNvSpPr txBox="1"/>
          <p:nvPr/>
        </p:nvSpPr>
        <p:spPr>
          <a:xfrm>
            <a:off x="1381539" y="1932226"/>
            <a:ext cx="2472343" cy="2308324"/>
          </a:xfrm>
          <a:prstGeom prst="rect">
            <a:avLst/>
          </a:prstGeom>
          <a:noFill/>
        </p:spPr>
        <p:txBody>
          <a:bodyPr wrap="none" rtlCol="0">
            <a:spAutoFit/>
          </a:bodyPr>
          <a:lstStyle/>
          <a:p>
            <a:r>
              <a:rPr lang="en-US" sz="4800"/>
              <a:t>Matthew</a:t>
            </a:r>
          </a:p>
          <a:p>
            <a:r>
              <a:rPr lang="en-US" sz="4800"/>
              <a:t>Mark</a:t>
            </a:r>
          </a:p>
          <a:p>
            <a:r>
              <a:rPr lang="en-US" sz="4800"/>
              <a:t>Luke</a:t>
            </a:r>
          </a:p>
        </p:txBody>
      </p:sp>
      <p:sp>
        <p:nvSpPr>
          <p:cNvPr id="4" name="TextBox 3">
            <a:extLst>
              <a:ext uri="{FF2B5EF4-FFF2-40B4-BE49-F238E27FC236}">
                <a16:creationId xmlns:a16="http://schemas.microsoft.com/office/drawing/2014/main" id="{FF1C1789-5294-4934-C4E8-B0865DDCEB48}"/>
              </a:ext>
            </a:extLst>
          </p:cNvPr>
          <p:cNvSpPr txBox="1"/>
          <p:nvPr/>
        </p:nvSpPr>
        <p:spPr>
          <a:xfrm>
            <a:off x="1464365" y="4516832"/>
            <a:ext cx="1353256" cy="830997"/>
          </a:xfrm>
          <a:prstGeom prst="rect">
            <a:avLst/>
          </a:prstGeom>
          <a:noFill/>
        </p:spPr>
        <p:txBody>
          <a:bodyPr wrap="none" rtlCol="0">
            <a:spAutoFit/>
          </a:bodyPr>
          <a:lstStyle/>
          <a:p>
            <a:r>
              <a:rPr lang="en-US" sz="4800"/>
              <a:t>John</a:t>
            </a:r>
          </a:p>
        </p:txBody>
      </p:sp>
      <p:sp>
        <p:nvSpPr>
          <p:cNvPr id="2" name="TextBox 1">
            <a:extLst>
              <a:ext uri="{FF2B5EF4-FFF2-40B4-BE49-F238E27FC236}">
                <a16:creationId xmlns:a16="http://schemas.microsoft.com/office/drawing/2014/main" id="{701A7203-6557-7F20-9A68-4ECB6219B96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How did we end up with four gospels?</a:t>
            </a:r>
          </a:p>
        </p:txBody>
      </p:sp>
      <p:sp>
        <p:nvSpPr>
          <p:cNvPr id="5" name="TextBox 4">
            <a:extLst>
              <a:ext uri="{FF2B5EF4-FFF2-40B4-BE49-F238E27FC236}">
                <a16:creationId xmlns:a16="http://schemas.microsoft.com/office/drawing/2014/main" id="{28A15EE9-FC32-6373-7FEE-80F45D8EAE57}"/>
              </a:ext>
            </a:extLst>
          </p:cNvPr>
          <p:cNvSpPr txBox="1"/>
          <p:nvPr/>
        </p:nvSpPr>
        <p:spPr>
          <a:xfrm>
            <a:off x="4899991" y="2595266"/>
            <a:ext cx="4936993" cy="830997"/>
          </a:xfrm>
          <a:prstGeom prst="rect">
            <a:avLst/>
          </a:prstGeom>
          <a:noFill/>
        </p:spPr>
        <p:txBody>
          <a:bodyPr wrap="none" rtlCol="0">
            <a:spAutoFit/>
          </a:bodyPr>
          <a:lstStyle/>
          <a:p>
            <a:r>
              <a:rPr lang="en-US" sz="4800"/>
              <a:t>“Synoptic Gospels”</a:t>
            </a:r>
          </a:p>
        </p:txBody>
      </p:sp>
      <p:sp>
        <p:nvSpPr>
          <p:cNvPr id="6" name="Right Brace 5">
            <a:extLst>
              <a:ext uri="{FF2B5EF4-FFF2-40B4-BE49-F238E27FC236}">
                <a16:creationId xmlns:a16="http://schemas.microsoft.com/office/drawing/2014/main" id="{8B015279-320F-0414-201D-60AFFC4F3EDA}"/>
              </a:ext>
            </a:extLst>
          </p:cNvPr>
          <p:cNvSpPr/>
          <p:nvPr/>
        </p:nvSpPr>
        <p:spPr>
          <a:xfrm>
            <a:off x="4194312" y="2077279"/>
            <a:ext cx="487017" cy="188843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Diagonal Corners Rounded 6">
            <a:extLst>
              <a:ext uri="{FF2B5EF4-FFF2-40B4-BE49-F238E27FC236}">
                <a16:creationId xmlns:a16="http://schemas.microsoft.com/office/drawing/2014/main" id="{FADC9A0A-F27B-4EAF-7284-A655EF87600C}"/>
              </a:ext>
            </a:extLst>
          </p:cNvPr>
          <p:cNvSpPr/>
          <p:nvPr/>
        </p:nvSpPr>
        <p:spPr>
          <a:xfrm>
            <a:off x="5198165" y="2595266"/>
            <a:ext cx="2236305" cy="830997"/>
          </a:xfrm>
          <a:prstGeom prst="round2Diag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Right Brace 7">
            <a:extLst>
              <a:ext uri="{FF2B5EF4-FFF2-40B4-BE49-F238E27FC236}">
                <a16:creationId xmlns:a16="http://schemas.microsoft.com/office/drawing/2014/main" id="{D5EFF8E3-E301-A2B5-BEC5-BFF3E2184F24}"/>
              </a:ext>
            </a:extLst>
          </p:cNvPr>
          <p:cNvSpPr/>
          <p:nvPr/>
        </p:nvSpPr>
        <p:spPr>
          <a:xfrm rot="5400000">
            <a:off x="6072808" y="3021496"/>
            <a:ext cx="487017" cy="188843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6FA4C51C-F1CC-52F1-EA88-688FC4EDA773}"/>
              </a:ext>
            </a:extLst>
          </p:cNvPr>
          <p:cNvSpPr txBox="1"/>
          <p:nvPr/>
        </p:nvSpPr>
        <p:spPr>
          <a:xfrm>
            <a:off x="4681329" y="4365585"/>
            <a:ext cx="6943311" cy="1200329"/>
          </a:xfrm>
          <a:prstGeom prst="rect">
            <a:avLst/>
          </a:prstGeom>
          <a:noFill/>
        </p:spPr>
        <p:txBody>
          <a:bodyPr wrap="none" rtlCol="0">
            <a:spAutoFit/>
          </a:bodyPr>
          <a:lstStyle/>
          <a:p>
            <a:r>
              <a:rPr lang="en-US" sz="3600">
                <a:solidFill>
                  <a:srgbClr val="0000FF"/>
                </a:solidFill>
              </a:rPr>
              <a:t>Explaining similarities &amp; differences:</a:t>
            </a:r>
          </a:p>
          <a:p>
            <a:pPr algn="ctr"/>
            <a:r>
              <a:rPr lang="en-US" sz="3600">
                <a:solidFill>
                  <a:srgbClr val="0000FF"/>
                </a:solidFill>
              </a:rPr>
              <a:t>“The Synoptic Problem”</a:t>
            </a:r>
          </a:p>
        </p:txBody>
      </p:sp>
    </p:spTree>
    <p:extLst>
      <p:ext uri="{BB962C8B-B14F-4D97-AF65-F5344CB8AC3E}">
        <p14:creationId xmlns:p14="http://schemas.microsoft.com/office/powerpoint/2010/main" val="237256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788504" y="711515"/>
            <a:ext cx="11002618" cy="830997"/>
          </a:xfrm>
          <a:prstGeom prst="rect">
            <a:avLst/>
          </a:prstGeom>
          <a:noFill/>
        </p:spPr>
        <p:txBody>
          <a:bodyPr wrap="square" rtlCol="0">
            <a:spAutoFit/>
          </a:bodyPr>
          <a:lstStyle/>
          <a:p>
            <a:pPr algn="ctr"/>
            <a:r>
              <a:rPr lang="en-US" sz="4800"/>
              <a:t>Matthew      Luke      Mark      John</a:t>
            </a:r>
          </a:p>
        </p:txBody>
      </p:sp>
      <p:sp>
        <p:nvSpPr>
          <p:cNvPr id="10" name="Arrow: Right 9">
            <a:extLst>
              <a:ext uri="{FF2B5EF4-FFF2-40B4-BE49-F238E27FC236}">
                <a16:creationId xmlns:a16="http://schemas.microsoft.com/office/drawing/2014/main" id="{D8EE454F-9785-94FE-C1FD-FF22A2598286}"/>
              </a:ext>
            </a:extLst>
          </p:cNvPr>
          <p:cNvSpPr/>
          <p:nvPr/>
        </p:nvSpPr>
        <p:spPr>
          <a:xfrm>
            <a:off x="8495414" y="930161"/>
            <a:ext cx="72322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9E258DE4-A2F3-BD27-0A98-BAC2BAA219A8}"/>
              </a:ext>
            </a:extLst>
          </p:cNvPr>
          <p:cNvSpPr/>
          <p:nvPr/>
        </p:nvSpPr>
        <p:spPr>
          <a:xfrm>
            <a:off x="6382763" y="930161"/>
            <a:ext cx="72322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071C7870-F1F3-91B3-7199-E3C29832D5CE}"/>
              </a:ext>
            </a:extLst>
          </p:cNvPr>
          <p:cNvSpPr/>
          <p:nvPr/>
        </p:nvSpPr>
        <p:spPr>
          <a:xfrm>
            <a:off x="4405530" y="879745"/>
            <a:ext cx="72322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B38F6A-1DE8-7402-51FF-E69F2C7A129A}"/>
              </a:ext>
            </a:extLst>
          </p:cNvPr>
          <p:cNvSpPr txBox="1"/>
          <p:nvPr/>
        </p:nvSpPr>
        <p:spPr>
          <a:xfrm>
            <a:off x="2181390" y="1585044"/>
            <a:ext cx="11002618" cy="830997"/>
          </a:xfrm>
          <a:prstGeom prst="rect">
            <a:avLst/>
          </a:prstGeom>
          <a:noFill/>
        </p:spPr>
        <p:txBody>
          <a:bodyPr wrap="square" rtlCol="0">
            <a:spAutoFit/>
          </a:bodyPr>
          <a:lstStyle/>
          <a:p>
            <a:r>
              <a:rPr lang="en-US" sz="4800" i="1">
                <a:latin typeface="GentiumAlt" panose="02000503060000020004" pitchFamily="2" charset="0"/>
              </a:rPr>
              <a:t>Matthew Likes Mango Juice</a:t>
            </a:r>
          </a:p>
        </p:txBody>
      </p:sp>
      <p:pic>
        <p:nvPicPr>
          <p:cNvPr id="15" name="Picture 14">
            <a:extLst>
              <a:ext uri="{FF2B5EF4-FFF2-40B4-BE49-F238E27FC236}">
                <a16:creationId xmlns:a16="http://schemas.microsoft.com/office/drawing/2014/main" id="{1A2A345C-D9B3-411C-83FA-C2450C8A9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9188" y="1172477"/>
            <a:ext cx="4879806" cy="6093522"/>
          </a:xfrm>
          <a:prstGeom prst="rect">
            <a:avLst/>
          </a:prstGeom>
        </p:spPr>
      </p:pic>
      <p:sp>
        <p:nvSpPr>
          <p:cNvPr id="3" name="TextBox 2">
            <a:extLst>
              <a:ext uri="{FF2B5EF4-FFF2-40B4-BE49-F238E27FC236}">
                <a16:creationId xmlns:a16="http://schemas.microsoft.com/office/drawing/2014/main" id="{8994827C-5DE2-2E80-CB16-F0C5BCD18246}"/>
              </a:ext>
            </a:extLst>
          </p:cNvPr>
          <p:cNvSpPr txBox="1"/>
          <p:nvPr/>
        </p:nvSpPr>
        <p:spPr>
          <a:xfrm>
            <a:off x="130353" y="2458573"/>
            <a:ext cx="8550354" cy="1200329"/>
          </a:xfrm>
          <a:prstGeom prst="rect">
            <a:avLst/>
          </a:prstGeom>
          <a:noFill/>
        </p:spPr>
        <p:txBody>
          <a:bodyPr wrap="none" rtlCol="0">
            <a:spAutoFit/>
          </a:bodyPr>
          <a:lstStyle/>
          <a:p>
            <a:pPr marL="342900" indent="-342900">
              <a:buFont typeface="+mj-lt"/>
              <a:buAutoNum type="arabicPeriod"/>
            </a:pPr>
            <a:r>
              <a:rPr lang="en-US" sz="2400"/>
              <a:t>Starts with an open mind, willing to go where the data leads it….</a:t>
            </a:r>
            <a:br>
              <a:rPr lang="en-US" sz="2400"/>
            </a:br>
            <a:r>
              <a:rPr lang="en-US" sz="2400"/>
              <a:t>not with a 19th century, Darwinian presupposition about the </a:t>
            </a:r>
            <a:br>
              <a:rPr lang="en-US" sz="2400"/>
            </a:br>
            <a:r>
              <a:rPr lang="en-US" sz="2400"/>
              <a:t>inevitability of progress.</a:t>
            </a:r>
          </a:p>
        </p:txBody>
      </p:sp>
    </p:spTree>
    <p:extLst>
      <p:ext uri="{BB962C8B-B14F-4D97-AF65-F5344CB8AC3E}">
        <p14:creationId xmlns:p14="http://schemas.microsoft.com/office/powerpoint/2010/main" val="152216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788504" y="711515"/>
            <a:ext cx="11002618" cy="830997"/>
          </a:xfrm>
          <a:prstGeom prst="rect">
            <a:avLst/>
          </a:prstGeom>
          <a:noFill/>
        </p:spPr>
        <p:txBody>
          <a:bodyPr wrap="square" rtlCol="0">
            <a:spAutoFit/>
          </a:bodyPr>
          <a:lstStyle/>
          <a:p>
            <a:pPr algn="ctr"/>
            <a:r>
              <a:rPr lang="en-US" sz="4800"/>
              <a:t>Matthew      Luke      Mark      John</a:t>
            </a:r>
          </a:p>
        </p:txBody>
      </p:sp>
      <p:sp>
        <p:nvSpPr>
          <p:cNvPr id="10" name="Arrow: Right 9">
            <a:extLst>
              <a:ext uri="{FF2B5EF4-FFF2-40B4-BE49-F238E27FC236}">
                <a16:creationId xmlns:a16="http://schemas.microsoft.com/office/drawing/2014/main" id="{D8EE454F-9785-94FE-C1FD-FF22A2598286}"/>
              </a:ext>
            </a:extLst>
          </p:cNvPr>
          <p:cNvSpPr/>
          <p:nvPr/>
        </p:nvSpPr>
        <p:spPr>
          <a:xfrm>
            <a:off x="8495414" y="930161"/>
            <a:ext cx="72322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9E258DE4-A2F3-BD27-0A98-BAC2BAA219A8}"/>
              </a:ext>
            </a:extLst>
          </p:cNvPr>
          <p:cNvSpPr/>
          <p:nvPr/>
        </p:nvSpPr>
        <p:spPr>
          <a:xfrm>
            <a:off x="6382763" y="930161"/>
            <a:ext cx="72322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071C7870-F1F3-91B3-7199-E3C29832D5CE}"/>
              </a:ext>
            </a:extLst>
          </p:cNvPr>
          <p:cNvSpPr/>
          <p:nvPr/>
        </p:nvSpPr>
        <p:spPr>
          <a:xfrm>
            <a:off x="4405530" y="879745"/>
            <a:ext cx="72322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B38F6A-1DE8-7402-51FF-E69F2C7A129A}"/>
              </a:ext>
            </a:extLst>
          </p:cNvPr>
          <p:cNvSpPr txBox="1"/>
          <p:nvPr/>
        </p:nvSpPr>
        <p:spPr>
          <a:xfrm>
            <a:off x="2181390" y="1585044"/>
            <a:ext cx="11002618" cy="830997"/>
          </a:xfrm>
          <a:prstGeom prst="rect">
            <a:avLst/>
          </a:prstGeom>
          <a:noFill/>
        </p:spPr>
        <p:txBody>
          <a:bodyPr wrap="square" rtlCol="0">
            <a:spAutoFit/>
          </a:bodyPr>
          <a:lstStyle/>
          <a:p>
            <a:r>
              <a:rPr lang="en-US" sz="4800" i="1">
                <a:latin typeface="GentiumAlt" panose="02000503060000020004" pitchFamily="2" charset="0"/>
              </a:rPr>
              <a:t>Matthew Likes Mango Juice</a:t>
            </a:r>
          </a:p>
        </p:txBody>
      </p:sp>
      <p:pic>
        <p:nvPicPr>
          <p:cNvPr id="15" name="Picture 14">
            <a:extLst>
              <a:ext uri="{FF2B5EF4-FFF2-40B4-BE49-F238E27FC236}">
                <a16:creationId xmlns:a16="http://schemas.microsoft.com/office/drawing/2014/main" id="{1A2A345C-D9B3-411C-83FA-C2450C8A9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9188" y="1172477"/>
            <a:ext cx="4879806" cy="6093522"/>
          </a:xfrm>
          <a:prstGeom prst="rect">
            <a:avLst/>
          </a:prstGeom>
        </p:spPr>
      </p:pic>
      <p:sp>
        <p:nvSpPr>
          <p:cNvPr id="3" name="TextBox 2">
            <a:extLst>
              <a:ext uri="{FF2B5EF4-FFF2-40B4-BE49-F238E27FC236}">
                <a16:creationId xmlns:a16="http://schemas.microsoft.com/office/drawing/2014/main" id="{8994827C-5DE2-2E80-CB16-F0C5BCD18246}"/>
              </a:ext>
            </a:extLst>
          </p:cNvPr>
          <p:cNvSpPr txBox="1"/>
          <p:nvPr/>
        </p:nvSpPr>
        <p:spPr>
          <a:xfrm>
            <a:off x="130353" y="2458573"/>
            <a:ext cx="8550354" cy="1938992"/>
          </a:xfrm>
          <a:prstGeom prst="rect">
            <a:avLst/>
          </a:prstGeom>
          <a:noFill/>
        </p:spPr>
        <p:txBody>
          <a:bodyPr wrap="none" rtlCol="0">
            <a:spAutoFit/>
          </a:bodyPr>
          <a:lstStyle/>
          <a:p>
            <a:pPr marL="342900" indent="-342900">
              <a:buFont typeface="+mj-lt"/>
              <a:buAutoNum type="arabicPeriod"/>
            </a:pPr>
            <a:r>
              <a:rPr lang="en-US" sz="2400"/>
              <a:t>Starts with an open mind, willing to go where the data leads it….</a:t>
            </a:r>
            <a:br>
              <a:rPr lang="en-US" sz="2400"/>
            </a:br>
            <a:r>
              <a:rPr lang="en-US" sz="2400"/>
              <a:t>not with a 19th century, Darwinian presupposition about the </a:t>
            </a:r>
            <a:br>
              <a:rPr lang="en-US" sz="2400"/>
            </a:br>
            <a:r>
              <a:rPr lang="en-US" sz="2400"/>
              <a:t>inevitability of progress.</a:t>
            </a:r>
            <a:br>
              <a:rPr lang="en-US" sz="2400"/>
            </a:br>
            <a:endParaRPr lang="en-US" sz="2400"/>
          </a:p>
          <a:p>
            <a:pPr marL="342900" indent="-342900">
              <a:buFont typeface="+mj-lt"/>
              <a:buAutoNum type="arabicPeriod"/>
            </a:pPr>
            <a:r>
              <a:rPr lang="en-US" sz="2400"/>
              <a:t>Very serious about internal, literary evidence of gospels.</a:t>
            </a:r>
          </a:p>
        </p:txBody>
      </p:sp>
    </p:spTree>
    <p:extLst>
      <p:ext uri="{BB962C8B-B14F-4D97-AF65-F5344CB8AC3E}">
        <p14:creationId xmlns:p14="http://schemas.microsoft.com/office/powerpoint/2010/main" val="238981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788504" y="711515"/>
            <a:ext cx="11002618" cy="830997"/>
          </a:xfrm>
          <a:prstGeom prst="rect">
            <a:avLst/>
          </a:prstGeom>
          <a:noFill/>
        </p:spPr>
        <p:txBody>
          <a:bodyPr wrap="square" rtlCol="0">
            <a:spAutoFit/>
          </a:bodyPr>
          <a:lstStyle/>
          <a:p>
            <a:pPr algn="ctr"/>
            <a:r>
              <a:rPr lang="en-US" sz="4800"/>
              <a:t>Matthew      Luke      Mark      John</a:t>
            </a:r>
          </a:p>
        </p:txBody>
      </p:sp>
      <p:sp>
        <p:nvSpPr>
          <p:cNvPr id="10" name="Arrow: Right 9">
            <a:extLst>
              <a:ext uri="{FF2B5EF4-FFF2-40B4-BE49-F238E27FC236}">
                <a16:creationId xmlns:a16="http://schemas.microsoft.com/office/drawing/2014/main" id="{D8EE454F-9785-94FE-C1FD-FF22A2598286}"/>
              </a:ext>
            </a:extLst>
          </p:cNvPr>
          <p:cNvSpPr/>
          <p:nvPr/>
        </p:nvSpPr>
        <p:spPr>
          <a:xfrm>
            <a:off x="8495414" y="930161"/>
            <a:ext cx="72322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9E258DE4-A2F3-BD27-0A98-BAC2BAA219A8}"/>
              </a:ext>
            </a:extLst>
          </p:cNvPr>
          <p:cNvSpPr/>
          <p:nvPr/>
        </p:nvSpPr>
        <p:spPr>
          <a:xfrm>
            <a:off x="6382763" y="930161"/>
            <a:ext cx="72322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071C7870-F1F3-91B3-7199-E3C29832D5CE}"/>
              </a:ext>
            </a:extLst>
          </p:cNvPr>
          <p:cNvSpPr/>
          <p:nvPr/>
        </p:nvSpPr>
        <p:spPr>
          <a:xfrm>
            <a:off x="4405530" y="879745"/>
            <a:ext cx="72322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B38F6A-1DE8-7402-51FF-E69F2C7A129A}"/>
              </a:ext>
            </a:extLst>
          </p:cNvPr>
          <p:cNvSpPr txBox="1"/>
          <p:nvPr/>
        </p:nvSpPr>
        <p:spPr>
          <a:xfrm>
            <a:off x="2181390" y="1585044"/>
            <a:ext cx="11002618" cy="830997"/>
          </a:xfrm>
          <a:prstGeom prst="rect">
            <a:avLst/>
          </a:prstGeom>
          <a:noFill/>
        </p:spPr>
        <p:txBody>
          <a:bodyPr wrap="square" rtlCol="0">
            <a:spAutoFit/>
          </a:bodyPr>
          <a:lstStyle/>
          <a:p>
            <a:r>
              <a:rPr lang="en-US" sz="4800" i="1">
                <a:latin typeface="GentiumAlt" panose="02000503060000020004" pitchFamily="2" charset="0"/>
              </a:rPr>
              <a:t>Matthew Likes Mango Juice</a:t>
            </a:r>
          </a:p>
        </p:txBody>
      </p:sp>
      <p:pic>
        <p:nvPicPr>
          <p:cNvPr id="15" name="Picture 14">
            <a:extLst>
              <a:ext uri="{FF2B5EF4-FFF2-40B4-BE49-F238E27FC236}">
                <a16:creationId xmlns:a16="http://schemas.microsoft.com/office/drawing/2014/main" id="{1A2A345C-D9B3-411C-83FA-C2450C8A9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9188" y="1172477"/>
            <a:ext cx="4879806" cy="6093522"/>
          </a:xfrm>
          <a:prstGeom prst="rect">
            <a:avLst/>
          </a:prstGeom>
        </p:spPr>
      </p:pic>
      <p:sp>
        <p:nvSpPr>
          <p:cNvPr id="3" name="TextBox 2">
            <a:extLst>
              <a:ext uri="{FF2B5EF4-FFF2-40B4-BE49-F238E27FC236}">
                <a16:creationId xmlns:a16="http://schemas.microsoft.com/office/drawing/2014/main" id="{8994827C-5DE2-2E80-CB16-F0C5BCD18246}"/>
              </a:ext>
            </a:extLst>
          </p:cNvPr>
          <p:cNvSpPr txBox="1"/>
          <p:nvPr/>
        </p:nvSpPr>
        <p:spPr>
          <a:xfrm>
            <a:off x="130353" y="2458573"/>
            <a:ext cx="8550354" cy="3046988"/>
          </a:xfrm>
          <a:prstGeom prst="rect">
            <a:avLst/>
          </a:prstGeom>
          <a:noFill/>
        </p:spPr>
        <p:txBody>
          <a:bodyPr wrap="none" rtlCol="0">
            <a:spAutoFit/>
          </a:bodyPr>
          <a:lstStyle/>
          <a:p>
            <a:pPr marL="342900" indent="-342900">
              <a:buFont typeface="+mj-lt"/>
              <a:buAutoNum type="arabicPeriod"/>
            </a:pPr>
            <a:r>
              <a:rPr lang="en-US" sz="2400"/>
              <a:t>Starts with an open mind, willing to go where the data leads it….</a:t>
            </a:r>
            <a:br>
              <a:rPr lang="en-US" sz="2400"/>
            </a:br>
            <a:r>
              <a:rPr lang="en-US" sz="2400"/>
              <a:t>not with a 19th century, Darwinian presupposition about the </a:t>
            </a:r>
            <a:br>
              <a:rPr lang="en-US" sz="2400"/>
            </a:br>
            <a:r>
              <a:rPr lang="en-US" sz="2400"/>
              <a:t>inevitability of progress.</a:t>
            </a:r>
            <a:br>
              <a:rPr lang="en-US" sz="2400"/>
            </a:br>
            <a:endParaRPr lang="en-US" sz="2400"/>
          </a:p>
          <a:p>
            <a:pPr marL="342900" indent="-342900">
              <a:buFont typeface="+mj-lt"/>
              <a:buAutoNum type="arabicPeriod"/>
            </a:pPr>
            <a:r>
              <a:rPr lang="en-US" sz="2400"/>
              <a:t>Very serious about internal, literary evidence of gospels.</a:t>
            </a:r>
            <a:br>
              <a:rPr lang="en-US" sz="2400"/>
            </a:br>
            <a:endParaRPr lang="en-US" sz="2400"/>
          </a:p>
          <a:p>
            <a:pPr marL="342900" indent="-342900">
              <a:buFont typeface="+mj-lt"/>
              <a:buAutoNum type="arabicPeriod"/>
            </a:pPr>
            <a:r>
              <a:rPr lang="en-US" sz="2400"/>
              <a:t>Takes external, historical evidence of early believers seriously.</a:t>
            </a:r>
          </a:p>
          <a:p>
            <a:pPr marL="342900" indent="-342900">
              <a:buFont typeface="+mj-lt"/>
              <a:buAutoNum type="arabicPeriod"/>
            </a:pPr>
            <a:endParaRPr lang="en-US" sz="2400"/>
          </a:p>
        </p:txBody>
      </p:sp>
    </p:spTree>
    <p:extLst>
      <p:ext uri="{BB962C8B-B14F-4D97-AF65-F5344CB8AC3E}">
        <p14:creationId xmlns:p14="http://schemas.microsoft.com/office/powerpoint/2010/main" val="3626649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788504" y="711515"/>
            <a:ext cx="11002618" cy="830997"/>
          </a:xfrm>
          <a:prstGeom prst="rect">
            <a:avLst/>
          </a:prstGeom>
          <a:noFill/>
        </p:spPr>
        <p:txBody>
          <a:bodyPr wrap="square" rtlCol="0">
            <a:spAutoFit/>
          </a:bodyPr>
          <a:lstStyle/>
          <a:p>
            <a:pPr algn="ctr"/>
            <a:r>
              <a:rPr lang="en-US" sz="4800"/>
              <a:t>Matthew      Luke      Mark      John</a:t>
            </a:r>
          </a:p>
        </p:txBody>
      </p:sp>
      <p:sp>
        <p:nvSpPr>
          <p:cNvPr id="10" name="Arrow: Right 9">
            <a:extLst>
              <a:ext uri="{FF2B5EF4-FFF2-40B4-BE49-F238E27FC236}">
                <a16:creationId xmlns:a16="http://schemas.microsoft.com/office/drawing/2014/main" id="{D8EE454F-9785-94FE-C1FD-FF22A2598286}"/>
              </a:ext>
            </a:extLst>
          </p:cNvPr>
          <p:cNvSpPr/>
          <p:nvPr/>
        </p:nvSpPr>
        <p:spPr>
          <a:xfrm>
            <a:off x="8495414" y="930161"/>
            <a:ext cx="72322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9E258DE4-A2F3-BD27-0A98-BAC2BAA219A8}"/>
              </a:ext>
            </a:extLst>
          </p:cNvPr>
          <p:cNvSpPr/>
          <p:nvPr/>
        </p:nvSpPr>
        <p:spPr>
          <a:xfrm>
            <a:off x="6382763" y="930161"/>
            <a:ext cx="72322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071C7870-F1F3-91B3-7199-E3C29832D5CE}"/>
              </a:ext>
            </a:extLst>
          </p:cNvPr>
          <p:cNvSpPr/>
          <p:nvPr/>
        </p:nvSpPr>
        <p:spPr>
          <a:xfrm>
            <a:off x="4405530" y="879745"/>
            <a:ext cx="723226"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2B38F6A-1DE8-7402-51FF-E69F2C7A129A}"/>
              </a:ext>
            </a:extLst>
          </p:cNvPr>
          <p:cNvSpPr txBox="1"/>
          <p:nvPr/>
        </p:nvSpPr>
        <p:spPr>
          <a:xfrm>
            <a:off x="2181390" y="1585044"/>
            <a:ext cx="11002618" cy="830997"/>
          </a:xfrm>
          <a:prstGeom prst="rect">
            <a:avLst/>
          </a:prstGeom>
          <a:noFill/>
        </p:spPr>
        <p:txBody>
          <a:bodyPr wrap="square" rtlCol="0">
            <a:spAutoFit/>
          </a:bodyPr>
          <a:lstStyle/>
          <a:p>
            <a:r>
              <a:rPr lang="en-US" sz="4800" i="1">
                <a:latin typeface="GentiumAlt" panose="02000503060000020004" pitchFamily="2" charset="0"/>
              </a:rPr>
              <a:t>Matthew Likes Mango Juice</a:t>
            </a:r>
          </a:p>
        </p:txBody>
      </p:sp>
      <p:pic>
        <p:nvPicPr>
          <p:cNvPr id="15" name="Picture 14">
            <a:extLst>
              <a:ext uri="{FF2B5EF4-FFF2-40B4-BE49-F238E27FC236}">
                <a16:creationId xmlns:a16="http://schemas.microsoft.com/office/drawing/2014/main" id="{1A2A345C-D9B3-411C-83FA-C2450C8A9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9188" y="1172477"/>
            <a:ext cx="4879806" cy="6093522"/>
          </a:xfrm>
          <a:prstGeom prst="rect">
            <a:avLst/>
          </a:prstGeom>
        </p:spPr>
      </p:pic>
      <p:sp>
        <p:nvSpPr>
          <p:cNvPr id="3" name="TextBox 2">
            <a:extLst>
              <a:ext uri="{FF2B5EF4-FFF2-40B4-BE49-F238E27FC236}">
                <a16:creationId xmlns:a16="http://schemas.microsoft.com/office/drawing/2014/main" id="{8994827C-5DE2-2E80-CB16-F0C5BCD18246}"/>
              </a:ext>
            </a:extLst>
          </p:cNvPr>
          <p:cNvSpPr txBox="1"/>
          <p:nvPr/>
        </p:nvSpPr>
        <p:spPr>
          <a:xfrm>
            <a:off x="130353" y="2458573"/>
            <a:ext cx="8550354" cy="3785652"/>
          </a:xfrm>
          <a:prstGeom prst="rect">
            <a:avLst/>
          </a:prstGeom>
          <a:noFill/>
        </p:spPr>
        <p:txBody>
          <a:bodyPr wrap="none" rtlCol="0">
            <a:spAutoFit/>
          </a:bodyPr>
          <a:lstStyle/>
          <a:p>
            <a:pPr marL="342900" indent="-342900">
              <a:buFont typeface="+mj-lt"/>
              <a:buAutoNum type="arabicPeriod"/>
            </a:pPr>
            <a:r>
              <a:rPr lang="en-US" sz="2400"/>
              <a:t>Starts with an open mind, willing to go where the data leads it….</a:t>
            </a:r>
            <a:br>
              <a:rPr lang="en-US" sz="2400"/>
            </a:br>
            <a:r>
              <a:rPr lang="en-US" sz="2400"/>
              <a:t>not with a 19th century, Darwinian presupposition about the </a:t>
            </a:r>
            <a:br>
              <a:rPr lang="en-US" sz="2400"/>
            </a:br>
            <a:r>
              <a:rPr lang="en-US" sz="2400"/>
              <a:t>inevitability of progress.</a:t>
            </a:r>
            <a:br>
              <a:rPr lang="en-US" sz="2400"/>
            </a:br>
            <a:endParaRPr lang="en-US" sz="2400"/>
          </a:p>
          <a:p>
            <a:pPr marL="342900" indent="-342900">
              <a:buFont typeface="+mj-lt"/>
              <a:buAutoNum type="arabicPeriod"/>
            </a:pPr>
            <a:r>
              <a:rPr lang="en-US" sz="2400"/>
              <a:t>Very serious about internal, literary evidence of gospels.</a:t>
            </a:r>
            <a:br>
              <a:rPr lang="en-US" sz="2400"/>
            </a:br>
            <a:endParaRPr lang="en-US" sz="2400"/>
          </a:p>
          <a:p>
            <a:pPr marL="342900" indent="-342900">
              <a:buFont typeface="+mj-lt"/>
              <a:buAutoNum type="arabicPeriod"/>
            </a:pPr>
            <a:r>
              <a:rPr lang="en-US" sz="2400"/>
              <a:t>Takes external, historical evidence of early believers seriously.</a:t>
            </a:r>
            <a:br>
              <a:rPr lang="en-US" sz="2400"/>
            </a:br>
            <a:endParaRPr lang="en-US" sz="2400"/>
          </a:p>
          <a:p>
            <a:pPr marL="342900" indent="-342900">
              <a:buFont typeface="+mj-lt"/>
              <a:buAutoNum type="arabicPeriod"/>
            </a:pPr>
            <a:r>
              <a:rPr lang="en-US" sz="2400"/>
              <a:t>Takes archaeological evidence seriously.</a:t>
            </a:r>
          </a:p>
          <a:p>
            <a:pPr marL="342900" indent="-342900">
              <a:buFont typeface="+mj-lt"/>
              <a:buAutoNum type="arabicPeriod"/>
            </a:pPr>
            <a:endParaRPr lang="en-US" sz="2400"/>
          </a:p>
        </p:txBody>
      </p:sp>
    </p:spTree>
    <p:extLst>
      <p:ext uri="{BB962C8B-B14F-4D97-AF65-F5344CB8AC3E}">
        <p14:creationId xmlns:p14="http://schemas.microsoft.com/office/powerpoint/2010/main" val="134494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3046988"/>
          </a:xfrm>
          <a:prstGeom prst="rect">
            <a:avLst/>
          </a:prstGeom>
          <a:noFill/>
        </p:spPr>
        <p:txBody>
          <a:bodyPr wrap="square" rtlCol="0">
            <a:spAutoFit/>
          </a:bodyPr>
          <a:lstStyle/>
          <a:p>
            <a:r>
              <a:rPr lang="en-US" sz="4800"/>
              <a:t>Matthew</a:t>
            </a:r>
          </a:p>
          <a:p>
            <a:pPr marL="1143000" lvl="1" indent="-685800">
              <a:buFont typeface="Arial" panose="020B0604020202020204" pitchFamily="34" charset="0"/>
              <a:buChar char="•"/>
            </a:pPr>
            <a:r>
              <a:rPr lang="en-US" sz="4800"/>
              <a:t>Unanimous…</a:t>
            </a:r>
          </a:p>
          <a:p>
            <a:pPr marL="1143000" lvl="1" indent="-685800">
              <a:buFont typeface="Arial" panose="020B0604020202020204" pitchFamily="34" charset="0"/>
              <a:buChar char="•"/>
            </a:pPr>
            <a:r>
              <a:rPr lang="en-US" sz="4800"/>
              <a:t>History of Church growth</a:t>
            </a:r>
          </a:p>
          <a:p>
            <a:pPr marL="1143000" lvl="1" indent="-685800">
              <a:buFont typeface="Arial" panose="020B0604020202020204" pitchFamily="34" charset="0"/>
              <a:buChar char="•"/>
            </a:pPr>
            <a:endParaRPr lang="en-US" sz="4800"/>
          </a:p>
        </p:txBody>
      </p:sp>
    </p:spTree>
    <p:extLst>
      <p:ext uri="{BB962C8B-B14F-4D97-AF65-F5344CB8AC3E}">
        <p14:creationId xmlns:p14="http://schemas.microsoft.com/office/powerpoint/2010/main" val="308966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3785652"/>
          </a:xfrm>
          <a:prstGeom prst="rect">
            <a:avLst/>
          </a:prstGeom>
          <a:noFill/>
        </p:spPr>
        <p:txBody>
          <a:bodyPr wrap="square" rtlCol="0">
            <a:spAutoFit/>
          </a:bodyPr>
          <a:lstStyle/>
          <a:p>
            <a:r>
              <a:rPr lang="en-US" sz="4800"/>
              <a:t>Matthew</a:t>
            </a:r>
          </a:p>
          <a:p>
            <a:pPr marL="1143000" lvl="1" indent="-685800">
              <a:buFont typeface="Arial" panose="020B0604020202020204" pitchFamily="34" charset="0"/>
              <a:buChar char="•"/>
            </a:pPr>
            <a:r>
              <a:rPr lang="en-US" sz="4800"/>
              <a:t>Unanimous…</a:t>
            </a:r>
          </a:p>
          <a:p>
            <a:pPr marL="1143000" lvl="1" indent="-685800">
              <a:buFont typeface="Arial" panose="020B0604020202020204" pitchFamily="34" charset="0"/>
              <a:buChar char="•"/>
            </a:pPr>
            <a:r>
              <a:rPr lang="en-US" sz="4800"/>
              <a:t>History of Church growth</a:t>
            </a:r>
          </a:p>
          <a:p>
            <a:pPr marL="1143000" lvl="1" indent="-685800">
              <a:buFont typeface="Arial" panose="020B0604020202020204" pitchFamily="34" charset="0"/>
              <a:buChar char="•"/>
            </a:pPr>
            <a:r>
              <a:rPr lang="en-US" sz="4800"/>
              <a:t>His primary concerns</a:t>
            </a:r>
          </a:p>
          <a:p>
            <a:pPr marL="1143000" lvl="1" indent="-685800">
              <a:buFont typeface="Arial" panose="020B0604020202020204" pitchFamily="34" charset="0"/>
              <a:buChar char="•"/>
            </a:pPr>
            <a:endParaRPr lang="en-US" sz="4800"/>
          </a:p>
        </p:txBody>
      </p:sp>
    </p:spTree>
    <p:extLst>
      <p:ext uri="{BB962C8B-B14F-4D97-AF65-F5344CB8AC3E}">
        <p14:creationId xmlns:p14="http://schemas.microsoft.com/office/powerpoint/2010/main" val="1759639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3785652"/>
          </a:xfrm>
          <a:prstGeom prst="rect">
            <a:avLst/>
          </a:prstGeom>
          <a:noFill/>
        </p:spPr>
        <p:txBody>
          <a:bodyPr wrap="square" rtlCol="0">
            <a:spAutoFit/>
          </a:bodyPr>
          <a:lstStyle/>
          <a:p>
            <a:r>
              <a:rPr lang="en-US" sz="4800"/>
              <a:t>Matthew</a:t>
            </a:r>
          </a:p>
          <a:p>
            <a:pPr marL="1143000" lvl="1" indent="-685800">
              <a:buFont typeface="Arial" panose="020B0604020202020204" pitchFamily="34" charset="0"/>
              <a:buChar char="•"/>
            </a:pPr>
            <a:r>
              <a:rPr lang="en-US" sz="4800"/>
              <a:t>Unanimous…</a:t>
            </a:r>
          </a:p>
          <a:p>
            <a:pPr marL="1143000" lvl="1" indent="-685800">
              <a:buFont typeface="Arial" panose="020B0604020202020204" pitchFamily="34" charset="0"/>
              <a:buChar char="•"/>
            </a:pPr>
            <a:r>
              <a:rPr lang="en-US" sz="4800"/>
              <a:t>History of Church growth</a:t>
            </a:r>
          </a:p>
          <a:p>
            <a:pPr marL="1143000" lvl="1" indent="-685800">
              <a:buFont typeface="Arial" panose="020B0604020202020204" pitchFamily="34" charset="0"/>
              <a:buChar char="•"/>
            </a:pPr>
            <a:r>
              <a:rPr lang="en-US" sz="4800"/>
              <a:t>His primary concerns</a:t>
            </a:r>
          </a:p>
          <a:p>
            <a:pPr marL="1143000" lvl="1" indent="-685800">
              <a:buFont typeface="Arial" panose="020B0604020202020204" pitchFamily="34" charset="0"/>
              <a:buChar char="•"/>
            </a:pPr>
            <a:endParaRPr lang="en-US" sz="4800"/>
          </a:p>
        </p:txBody>
      </p:sp>
    </p:spTree>
    <p:extLst>
      <p:ext uri="{BB962C8B-B14F-4D97-AF65-F5344CB8AC3E}">
        <p14:creationId xmlns:p14="http://schemas.microsoft.com/office/powerpoint/2010/main" val="4106486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4524315"/>
          </a:xfrm>
          <a:prstGeom prst="rect">
            <a:avLst/>
          </a:prstGeom>
          <a:noFill/>
        </p:spPr>
        <p:txBody>
          <a:bodyPr wrap="square" rtlCol="0">
            <a:spAutoFit/>
          </a:bodyPr>
          <a:lstStyle/>
          <a:p>
            <a:r>
              <a:rPr lang="en-US" sz="4800"/>
              <a:t>Matthew</a:t>
            </a:r>
          </a:p>
          <a:p>
            <a:pPr marL="1143000" lvl="1" indent="-685800">
              <a:buFont typeface="Arial" panose="020B0604020202020204" pitchFamily="34" charset="0"/>
              <a:buChar char="•"/>
            </a:pPr>
            <a:r>
              <a:rPr lang="en-US" sz="4800"/>
              <a:t>Unanimous…</a:t>
            </a:r>
          </a:p>
          <a:p>
            <a:pPr marL="1143000" lvl="1" indent="-685800">
              <a:buFont typeface="Arial" panose="020B0604020202020204" pitchFamily="34" charset="0"/>
              <a:buChar char="•"/>
            </a:pPr>
            <a:r>
              <a:rPr lang="en-US" sz="4800"/>
              <a:t>History of Church growth</a:t>
            </a:r>
          </a:p>
          <a:p>
            <a:pPr marL="1143000" lvl="1" indent="-685800">
              <a:buFont typeface="Arial" panose="020B0604020202020204" pitchFamily="34" charset="0"/>
              <a:buChar char="•"/>
            </a:pPr>
            <a:r>
              <a:rPr lang="en-US" sz="4800"/>
              <a:t>His primary concerns</a:t>
            </a:r>
          </a:p>
          <a:p>
            <a:pPr marL="1143000" lvl="1" indent="-685800">
              <a:buFont typeface="Arial" panose="020B0604020202020204" pitchFamily="34" charset="0"/>
              <a:buChar char="•"/>
            </a:pPr>
            <a:r>
              <a:rPr lang="en-US" sz="4800"/>
              <a:t>Why Matthew?</a:t>
            </a:r>
          </a:p>
          <a:p>
            <a:pPr marL="1143000" lvl="1" indent="-685800">
              <a:buFont typeface="Arial" panose="020B0604020202020204" pitchFamily="34" charset="0"/>
              <a:buChar char="•"/>
            </a:pPr>
            <a:endParaRPr lang="en-US" sz="4800"/>
          </a:p>
        </p:txBody>
      </p:sp>
    </p:spTree>
    <p:extLst>
      <p:ext uri="{BB962C8B-B14F-4D97-AF65-F5344CB8AC3E}">
        <p14:creationId xmlns:p14="http://schemas.microsoft.com/office/powerpoint/2010/main" val="39712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5262979"/>
          </a:xfrm>
          <a:prstGeom prst="rect">
            <a:avLst/>
          </a:prstGeom>
          <a:noFill/>
        </p:spPr>
        <p:txBody>
          <a:bodyPr wrap="square" rtlCol="0">
            <a:spAutoFit/>
          </a:bodyPr>
          <a:lstStyle/>
          <a:p>
            <a:r>
              <a:rPr lang="en-US" sz="4800"/>
              <a:t>Matthew</a:t>
            </a:r>
          </a:p>
          <a:p>
            <a:pPr marL="1143000" lvl="1" indent="-685800">
              <a:buFont typeface="Arial" panose="020B0604020202020204" pitchFamily="34" charset="0"/>
              <a:buChar char="•"/>
            </a:pPr>
            <a:r>
              <a:rPr lang="en-US" sz="4800"/>
              <a:t>Unanimous…</a:t>
            </a:r>
          </a:p>
          <a:p>
            <a:pPr marL="1143000" lvl="1" indent="-685800">
              <a:buFont typeface="Arial" panose="020B0604020202020204" pitchFamily="34" charset="0"/>
              <a:buChar char="•"/>
            </a:pPr>
            <a:r>
              <a:rPr lang="en-US" sz="4800"/>
              <a:t>History of Church growth</a:t>
            </a:r>
          </a:p>
          <a:p>
            <a:pPr marL="1143000" lvl="1" indent="-685800">
              <a:buFont typeface="Arial" panose="020B0604020202020204" pitchFamily="34" charset="0"/>
              <a:buChar char="•"/>
            </a:pPr>
            <a:r>
              <a:rPr lang="en-US" sz="4800"/>
              <a:t>His primary concerns</a:t>
            </a:r>
          </a:p>
          <a:p>
            <a:pPr marL="1143000" lvl="1" indent="-685800">
              <a:buFont typeface="Arial" panose="020B0604020202020204" pitchFamily="34" charset="0"/>
              <a:buChar char="•"/>
            </a:pPr>
            <a:r>
              <a:rPr lang="en-US" sz="4800"/>
              <a:t>Why Matthew?</a:t>
            </a:r>
          </a:p>
          <a:p>
            <a:pPr marL="1143000" lvl="1" indent="-685800">
              <a:buFont typeface="Arial" panose="020B0604020202020204" pitchFamily="34" charset="0"/>
              <a:buChar char="•"/>
            </a:pPr>
            <a:r>
              <a:rPr lang="en-US" sz="4800"/>
              <a:t>Role in the church</a:t>
            </a:r>
          </a:p>
          <a:p>
            <a:pPr marL="1143000" lvl="1" indent="-685800">
              <a:buFont typeface="Arial" panose="020B0604020202020204" pitchFamily="34" charset="0"/>
              <a:buChar char="•"/>
            </a:pPr>
            <a:endParaRPr lang="en-US" sz="4800"/>
          </a:p>
        </p:txBody>
      </p:sp>
    </p:spTree>
    <p:extLst>
      <p:ext uri="{BB962C8B-B14F-4D97-AF65-F5344CB8AC3E}">
        <p14:creationId xmlns:p14="http://schemas.microsoft.com/office/powerpoint/2010/main" val="2086639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2308324"/>
          </a:xfrm>
          <a:prstGeom prst="rect">
            <a:avLst/>
          </a:prstGeom>
          <a:noFill/>
        </p:spPr>
        <p:txBody>
          <a:bodyPr wrap="square" rtlCol="0">
            <a:spAutoFit/>
          </a:bodyPr>
          <a:lstStyle/>
          <a:p>
            <a:r>
              <a:rPr lang="en-US" sz="4800"/>
              <a:t>Luke</a:t>
            </a:r>
          </a:p>
          <a:p>
            <a:pPr marL="1143000" lvl="1" indent="-685800">
              <a:buFont typeface="Arial" panose="020B0604020202020204" pitchFamily="34" charset="0"/>
              <a:buChar char="•"/>
            </a:pPr>
            <a:r>
              <a:rPr lang="en-US" sz="4800"/>
              <a:t>When?</a:t>
            </a:r>
          </a:p>
          <a:p>
            <a:pPr marL="1143000" lvl="1" indent="-685800">
              <a:buFont typeface="Arial" panose="020B0604020202020204" pitchFamily="34" charset="0"/>
              <a:buChar char="•"/>
            </a:pPr>
            <a:endParaRPr lang="en-US" sz="4800"/>
          </a:p>
        </p:txBody>
      </p:sp>
    </p:spTree>
    <p:extLst>
      <p:ext uri="{BB962C8B-B14F-4D97-AF65-F5344CB8AC3E}">
        <p14:creationId xmlns:p14="http://schemas.microsoft.com/office/powerpoint/2010/main" val="261997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The Q Hypothesis</a:t>
            </a:r>
          </a:p>
        </p:txBody>
      </p:sp>
    </p:spTree>
    <p:extLst>
      <p:ext uri="{BB962C8B-B14F-4D97-AF65-F5344CB8AC3E}">
        <p14:creationId xmlns:p14="http://schemas.microsoft.com/office/powerpoint/2010/main" val="19088252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3046988"/>
          </a:xfrm>
          <a:prstGeom prst="rect">
            <a:avLst/>
          </a:prstGeom>
          <a:noFill/>
        </p:spPr>
        <p:txBody>
          <a:bodyPr wrap="square" rtlCol="0">
            <a:spAutoFit/>
          </a:bodyPr>
          <a:lstStyle/>
          <a:p>
            <a:r>
              <a:rPr lang="en-US" sz="4800"/>
              <a:t>Luke</a:t>
            </a:r>
          </a:p>
          <a:p>
            <a:pPr marL="1143000" lvl="1" indent="-685800">
              <a:buFont typeface="Arial" panose="020B0604020202020204" pitchFamily="34" charset="0"/>
              <a:buChar char="•"/>
            </a:pPr>
            <a:r>
              <a:rPr lang="en-US" sz="4800"/>
              <a:t>When?</a:t>
            </a:r>
          </a:p>
          <a:p>
            <a:pPr marL="1143000" lvl="1" indent="-685800">
              <a:buFont typeface="Arial" panose="020B0604020202020204" pitchFamily="34" charset="0"/>
              <a:buChar char="•"/>
            </a:pPr>
            <a:r>
              <a:rPr lang="en-US" sz="4800"/>
              <a:t>What?</a:t>
            </a:r>
          </a:p>
          <a:p>
            <a:pPr marL="1143000" lvl="1" indent="-685800">
              <a:buFont typeface="Arial" panose="020B0604020202020204" pitchFamily="34" charset="0"/>
              <a:buChar char="•"/>
            </a:pPr>
            <a:endParaRPr lang="en-US" sz="4800"/>
          </a:p>
        </p:txBody>
      </p:sp>
    </p:spTree>
    <p:extLst>
      <p:ext uri="{BB962C8B-B14F-4D97-AF65-F5344CB8AC3E}">
        <p14:creationId xmlns:p14="http://schemas.microsoft.com/office/powerpoint/2010/main" val="217428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830997"/>
          </a:xfrm>
          <a:prstGeom prst="rect">
            <a:avLst/>
          </a:prstGeom>
          <a:noFill/>
        </p:spPr>
        <p:txBody>
          <a:bodyPr wrap="square" rtlCol="0">
            <a:spAutoFit/>
          </a:bodyPr>
          <a:lstStyle/>
          <a:p>
            <a:r>
              <a:rPr lang="en-US" sz="4800"/>
              <a:t>Luke vs. Matthew on divorce</a:t>
            </a:r>
          </a:p>
        </p:txBody>
      </p:sp>
      <p:sp>
        <p:nvSpPr>
          <p:cNvPr id="3" name="TextBox 2">
            <a:extLst>
              <a:ext uri="{FF2B5EF4-FFF2-40B4-BE49-F238E27FC236}">
                <a16:creationId xmlns:a16="http://schemas.microsoft.com/office/drawing/2014/main" id="{30DBD67C-CA8F-418E-5691-7B7970069AAB}"/>
              </a:ext>
            </a:extLst>
          </p:cNvPr>
          <p:cNvSpPr txBox="1"/>
          <p:nvPr/>
        </p:nvSpPr>
        <p:spPr>
          <a:xfrm>
            <a:off x="357808" y="1542512"/>
            <a:ext cx="11834192" cy="5078313"/>
          </a:xfrm>
          <a:prstGeom prst="rect">
            <a:avLst/>
          </a:prstGeom>
          <a:noFill/>
        </p:spPr>
        <p:txBody>
          <a:bodyPr wrap="square" rtlCol="0">
            <a:spAutoFit/>
          </a:bodyPr>
          <a:lstStyle/>
          <a:p>
            <a:r>
              <a:rPr lang="en-US" b="1"/>
              <a:t>Matthew 19</a:t>
            </a:r>
          </a:p>
          <a:p>
            <a:r>
              <a:rPr lang="en-US"/>
              <a:t>3 Some Pharisees came to him to test him. They asked, “Is it lawful for a man to divorce his wife for any and every reason?”</a:t>
            </a:r>
          </a:p>
          <a:p>
            <a:endParaRPr lang="en-US"/>
          </a:p>
          <a:p>
            <a:r>
              <a:rPr lang="en-US"/>
              <a:t>4 “Haven’t you read,” he replied, “that at the beginning the Creator ‘made them male and female,’[a] 5 and said, ‘For this reason a man will leave his father and mother and be united to his wife, and the two will become one flesh’[b]? 6 So they are no longer two, but one flesh. Therefore what God has joined together, let no one separate.”</a:t>
            </a:r>
          </a:p>
          <a:p>
            <a:endParaRPr lang="en-US"/>
          </a:p>
          <a:p>
            <a:r>
              <a:rPr lang="en-US"/>
              <a:t>7 “Why then,” they asked, “did Moses command that a man give his wife a certificate of divorce and send her away?”</a:t>
            </a:r>
          </a:p>
          <a:p>
            <a:endParaRPr lang="en-US"/>
          </a:p>
          <a:p>
            <a:r>
              <a:rPr lang="en-US"/>
              <a:t>8 Jesus replied, “Moses permitted you to divorce your wives because your hearts were hard. But it was not this way from the beginning. 9 I tell you that anyone who divorces his wife, except for sexual immorality, and marries another woman commits adultery.”</a:t>
            </a:r>
          </a:p>
          <a:p>
            <a:endParaRPr lang="en-US"/>
          </a:p>
          <a:p>
            <a:r>
              <a:rPr lang="en-US"/>
              <a:t>10 The disciples said to him, “If this is the situation between a husband and wife, it is better not to marry.”</a:t>
            </a:r>
          </a:p>
          <a:p>
            <a:endParaRPr lang="en-US"/>
          </a:p>
          <a:p>
            <a:r>
              <a:rPr lang="en-US"/>
              <a:t>11 Jesus replied, “Not everyone can accept this word, but only those to whom it has been given. 12 For there are eunuchs who were born that way, and there are eunuchs who have been made eunuchs by others—and there are those who choose to live like eunuchs for the sake of the kingdom of heaven. The one who can accept this should accept it.”</a:t>
            </a:r>
          </a:p>
        </p:txBody>
      </p:sp>
    </p:spTree>
    <p:extLst>
      <p:ext uri="{BB962C8B-B14F-4D97-AF65-F5344CB8AC3E}">
        <p14:creationId xmlns:p14="http://schemas.microsoft.com/office/powerpoint/2010/main" val="1250274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830997"/>
          </a:xfrm>
          <a:prstGeom prst="rect">
            <a:avLst/>
          </a:prstGeom>
          <a:noFill/>
        </p:spPr>
        <p:txBody>
          <a:bodyPr wrap="square" rtlCol="0">
            <a:spAutoFit/>
          </a:bodyPr>
          <a:lstStyle/>
          <a:p>
            <a:r>
              <a:rPr lang="en-US" sz="4800"/>
              <a:t>Luke vs. Matthew on divorce</a:t>
            </a:r>
          </a:p>
        </p:txBody>
      </p:sp>
      <p:sp>
        <p:nvSpPr>
          <p:cNvPr id="3" name="TextBox 2">
            <a:extLst>
              <a:ext uri="{FF2B5EF4-FFF2-40B4-BE49-F238E27FC236}">
                <a16:creationId xmlns:a16="http://schemas.microsoft.com/office/drawing/2014/main" id="{30DBD67C-CA8F-418E-5691-7B7970069AAB}"/>
              </a:ext>
            </a:extLst>
          </p:cNvPr>
          <p:cNvSpPr txBox="1"/>
          <p:nvPr/>
        </p:nvSpPr>
        <p:spPr>
          <a:xfrm>
            <a:off x="357808" y="1542512"/>
            <a:ext cx="11834192" cy="923330"/>
          </a:xfrm>
          <a:prstGeom prst="rect">
            <a:avLst/>
          </a:prstGeom>
          <a:noFill/>
        </p:spPr>
        <p:txBody>
          <a:bodyPr wrap="square" rtlCol="0">
            <a:spAutoFit/>
          </a:bodyPr>
          <a:lstStyle/>
          <a:p>
            <a:r>
              <a:rPr lang="en-US" b="1"/>
              <a:t>Luke 16</a:t>
            </a:r>
          </a:p>
          <a:p>
            <a:r>
              <a:rPr lang="en-US"/>
              <a:t>18 “Anyone who divorces his wife and marries another woman commits adultery, and the man who marries a divorced woman commits adultery.</a:t>
            </a:r>
          </a:p>
        </p:txBody>
      </p:sp>
    </p:spTree>
    <p:extLst>
      <p:ext uri="{BB962C8B-B14F-4D97-AF65-F5344CB8AC3E}">
        <p14:creationId xmlns:p14="http://schemas.microsoft.com/office/powerpoint/2010/main" val="253810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830997"/>
          </a:xfrm>
          <a:prstGeom prst="rect">
            <a:avLst/>
          </a:prstGeom>
          <a:noFill/>
        </p:spPr>
        <p:txBody>
          <a:bodyPr wrap="square" rtlCol="0">
            <a:spAutoFit/>
          </a:bodyPr>
          <a:lstStyle/>
          <a:p>
            <a:r>
              <a:rPr lang="en-US" sz="4800"/>
              <a:t>Mark</a:t>
            </a:r>
          </a:p>
        </p:txBody>
      </p:sp>
    </p:spTree>
    <p:extLst>
      <p:ext uri="{BB962C8B-B14F-4D97-AF65-F5344CB8AC3E}">
        <p14:creationId xmlns:p14="http://schemas.microsoft.com/office/powerpoint/2010/main" val="64611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1569660"/>
          </a:xfrm>
          <a:prstGeom prst="rect">
            <a:avLst/>
          </a:prstGeom>
          <a:noFill/>
        </p:spPr>
        <p:txBody>
          <a:bodyPr wrap="square" rtlCol="0">
            <a:spAutoFit/>
          </a:bodyPr>
          <a:lstStyle/>
          <a:p>
            <a:r>
              <a:rPr lang="en-US" sz="4800"/>
              <a:t>Mark</a:t>
            </a:r>
          </a:p>
          <a:p>
            <a:pPr marL="1143000" lvl="1" indent="-685800">
              <a:buFont typeface="Arial" panose="020B0604020202020204" pitchFamily="34" charset="0"/>
              <a:buChar char="•"/>
            </a:pPr>
            <a:r>
              <a:rPr lang="en-US" sz="4800"/>
              <a:t>Recording Peter’s talks</a:t>
            </a:r>
          </a:p>
        </p:txBody>
      </p:sp>
    </p:spTree>
    <p:extLst>
      <p:ext uri="{BB962C8B-B14F-4D97-AF65-F5344CB8AC3E}">
        <p14:creationId xmlns:p14="http://schemas.microsoft.com/office/powerpoint/2010/main" val="42181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1569660"/>
          </a:xfrm>
          <a:prstGeom prst="rect">
            <a:avLst/>
          </a:prstGeom>
          <a:noFill/>
        </p:spPr>
        <p:txBody>
          <a:bodyPr wrap="square" rtlCol="0">
            <a:spAutoFit/>
          </a:bodyPr>
          <a:lstStyle/>
          <a:p>
            <a:r>
              <a:rPr lang="en-US" sz="4800"/>
              <a:t>Mark</a:t>
            </a:r>
          </a:p>
          <a:p>
            <a:pPr marL="1143000" lvl="1" indent="-685800">
              <a:buFont typeface="Arial" panose="020B0604020202020204" pitchFamily="34" charset="0"/>
              <a:buChar char="•"/>
            </a:pPr>
            <a:r>
              <a:rPr lang="en-US" sz="4800"/>
              <a:t>Recording Peter’s talks</a:t>
            </a:r>
          </a:p>
        </p:txBody>
      </p:sp>
    </p:spTree>
    <p:extLst>
      <p:ext uri="{BB962C8B-B14F-4D97-AF65-F5344CB8AC3E}">
        <p14:creationId xmlns:p14="http://schemas.microsoft.com/office/powerpoint/2010/main" val="141195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2308324"/>
          </a:xfrm>
          <a:prstGeom prst="rect">
            <a:avLst/>
          </a:prstGeom>
          <a:noFill/>
        </p:spPr>
        <p:txBody>
          <a:bodyPr wrap="square" rtlCol="0">
            <a:spAutoFit/>
          </a:bodyPr>
          <a:lstStyle/>
          <a:p>
            <a:r>
              <a:rPr lang="en-US" sz="4800"/>
              <a:t>Mark</a:t>
            </a:r>
          </a:p>
          <a:p>
            <a:pPr marL="1143000" lvl="1" indent="-685800">
              <a:buFont typeface="Arial" panose="020B0604020202020204" pitchFamily="34" charset="0"/>
              <a:buChar char="•"/>
            </a:pPr>
            <a:r>
              <a:rPr lang="en-US" sz="4800"/>
              <a:t>Recording Peter’s talks</a:t>
            </a:r>
          </a:p>
          <a:p>
            <a:pPr marL="1143000" lvl="1" indent="-685800">
              <a:buFont typeface="Arial" panose="020B0604020202020204" pitchFamily="34" charset="0"/>
              <a:buChar char="•"/>
            </a:pPr>
            <a:r>
              <a:rPr lang="en-US" sz="4800"/>
              <a:t>Common practice for 100 years</a:t>
            </a:r>
          </a:p>
        </p:txBody>
      </p:sp>
    </p:spTree>
    <p:extLst>
      <p:ext uri="{BB962C8B-B14F-4D97-AF65-F5344CB8AC3E}">
        <p14:creationId xmlns:p14="http://schemas.microsoft.com/office/powerpoint/2010/main" val="182970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3046988"/>
          </a:xfrm>
          <a:prstGeom prst="rect">
            <a:avLst/>
          </a:prstGeom>
          <a:noFill/>
        </p:spPr>
        <p:txBody>
          <a:bodyPr wrap="square" rtlCol="0">
            <a:spAutoFit/>
          </a:bodyPr>
          <a:lstStyle/>
          <a:p>
            <a:r>
              <a:rPr lang="en-US" sz="4800"/>
              <a:t>Mark</a:t>
            </a:r>
          </a:p>
          <a:p>
            <a:pPr marL="1143000" lvl="1" indent="-685800">
              <a:buFont typeface="Arial" panose="020B0604020202020204" pitchFamily="34" charset="0"/>
              <a:buChar char="•"/>
            </a:pPr>
            <a:r>
              <a:rPr lang="en-US" sz="4800"/>
              <a:t>Recording Peter’s talks</a:t>
            </a:r>
          </a:p>
          <a:p>
            <a:pPr marL="1143000" lvl="1" indent="-685800">
              <a:buFont typeface="Arial" panose="020B0604020202020204" pitchFamily="34" charset="0"/>
              <a:buChar char="•"/>
            </a:pPr>
            <a:r>
              <a:rPr lang="en-US" sz="4800"/>
              <a:t>Common practice for 100 years</a:t>
            </a:r>
          </a:p>
          <a:p>
            <a:pPr marL="1143000" lvl="1" indent="-685800">
              <a:buFont typeface="Arial" panose="020B0604020202020204" pitchFamily="34" charset="0"/>
              <a:buChar char="•"/>
            </a:pPr>
            <a:r>
              <a:rPr lang="en-US" sz="4800"/>
              <a:t>Nature of Peter’s talks</a:t>
            </a:r>
          </a:p>
        </p:txBody>
      </p:sp>
    </p:spTree>
    <p:extLst>
      <p:ext uri="{BB962C8B-B14F-4D97-AF65-F5344CB8AC3E}">
        <p14:creationId xmlns:p14="http://schemas.microsoft.com/office/powerpoint/2010/main" val="225598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830997"/>
          </a:xfrm>
          <a:prstGeom prst="rect">
            <a:avLst/>
          </a:prstGeom>
          <a:noFill/>
        </p:spPr>
        <p:txBody>
          <a:bodyPr wrap="square" rtlCol="0">
            <a:spAutoFit/>
          </a:bodyPr>
          <a:lstStyle/>
          <a:p>
            <a:r>
              <a:rPr lang="en-US" sz="4800"/>
              <a:t>Mark</a:t>
            </a:r>
          </a:p>
        </p:txBody>
      </p:sp>
      <p:sp>
        <p:nvSpPr>
          <p:cNvPr id="3" name="Rectangle 2">
            <a:extLst>
              <a:ext uri="{FF2B5EF4-FFF2-40B4-BE49-F238E27FC236}">
                <a16:creationId xmlns:a16="http://schemas.microsoft.com/office/drawing/2014/main" id="{1CC19E1A-092D-DB33-F467-6596F5EA9F2F}"/>
              </a:ext>
            </a:extLst>
          </p:cNvPr>
          <p:cNvSpPr>
            <a:spLocks noChangeArrowheads="1"/>
          </p:cNvSpPr>
          <p:nvPr/>
        </p:nvSpPr>
        <p:spPr bwMode="auto">
          <a:xfrm>
            <a:off x="636104" y="1542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6473BD78-24AF-D006-BF40-C3D146CF7D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08" y="1542512"/>
            <a:ext cx="11731723" cy="4248683"/>
          </a:xfrm>
          <a:prstGeom prst="rect">
            <a:avLst/>
          </a:prstGeom>
        </p:spPr>
      </p:pic>
    </p:spTree>
    <p:extLst>
      <p:ext uri="{BB962C8B-B14F-4D97-AF65-F5344CB8AC3E}">
        <p14:creationId xmlns:p14="http://schemas.microsoft.com/office/powerpoint/2010/main" val="1627770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830997"/>
          </a:xfrm>
          <a:prstGeom prst="rect">
            <a:avLst/>
          </a:prstGeom>
          <a:noFill/>
        </p:spPr>
        <p:txBody>
          <a:bodyPr wrap="square" rtlCol="0">
            <a:spAutoFit/>
          </a:bodyPr>
          <a:lstStyle/>
          <a:p>
            <a:r>
              <a:rPr lang="en-US" sz="4800"/>
              <a:t>Mark</a:t>
            </a:r>
          </a:p>
        </p:txBody>
      </p:sp>
      <p:sp>
        <p:nvSpPr>
          <p:cNvPr id="3" name="Rectangle 2">
            <a:extLst>
              <a:ext uri="{FF2B5EF4-FFF2-40B4-BE49-F238E27FC236}">
                <a16:creationId xmlns:a16="http://schemas.microsoft.com/office/drawing/2014/main" id="{1CC19E1A-092D-DB33-F467-6596F5EA9F2F}"/>
              </a:ext>
            </a:extLst>
          </p:cNvPr>
          <p:cNvSpPr>
            <a:spLocks noChangeArrowheads="1"/>
          </p:cNvSpPr>
          <p:nvPr/>
        </p:nvSpPr>
        <p:spPr bwMode="auto">
          <a:xfrm>
            <a:off x="636104" y="1542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a:extLst>
              <a:ext uri="{FF2B5EF4-FFF2-40B4-BE49-F238E27FC236}">
                <a16:creationId xmlns:a16="http://schemas.microsoft.com/office/drawing/2014/main" id="{71CA7EDE-713C-7F8E-1DEA-DF9F67AC471C}"/>
              </a:ext>
            </a:extLst>
          </p:cNvPr>
          <p:cNvPicPr>
            <a:picLocks noChangeAspect="1"/>
          </p:cNvPicPr>
          <p:nvPr/>
        </p:nvPicPr>
        <p:blipFill>
          <a:blip r:embed="rId3"/>
          <a:stretch>
            <a:fillRect/>
          </a:stretch>
        </p:blipFill>
        <p:spPr>
          <a:xfrm>
            <a:off x="2350604" y="1619250"/>
            <a:ext cx="3707296" cy="2779740"/>
          </a:xfrm>
          <a:prstGeom prst="rect">
            <a:avLst/>
          </a:prstGeom>
        </p:spPr>
      </p:pic>
      <p:pic>
        <p:nvPicPr>
          <p:cNvPr id="5" name="Picture 4">
            <a:extLst>
              <a:ext uri="{FF2B5EF4-FFF2-40B4-BE49-F238E27FC236}">
                <a16:creationId xmlns:a16="http://schemas.microsoft.com/office/drawing/2014/main" id="{63AA5E4B-6B32-B13A-E62C-A76D1B9A00D4}"/>
              </a:ext>
            </a:extLst>
          </p:cNvPr>
          <p:cNvPicPr>
            <a:picLocks noChangeAspect="1"/>
          </p:cNvPicPr>
          <p:nvPr/>
        </p:nvPicPr>
        <p:blipFill>
          <a:blip r:embed="rId4"/>
          <a:stretch>
            <a:fillRect/>
          </a:stretch>
        </p:blipFill>
        <p:spPr>
          <a:xfrm>
            <a:off x="6808152" y="1649729"/>
            <a:ext cx="3032636" cy="2749257"/>
          </a:xfrm>
          <a:prstGeom prst="rect">
            <a:avLst/>
          </a:prstGeom>
        </p:spPr>
      </p:pic>
    </p:spTree>
    <p:extLst>
      <p:ext uri="{BB962C8B-B14F-4D97-AF65-F5344CB8AC3E}">
        <p14:creationId xmlns:p14="http://schemas.microsoft.com/office/powerpoint/2010/main" val="1178469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1381539" y="1932226"/>
            <a:ext cx="8904489" cy="830997"/>
          </a:xfrm>
          <a:prstGeom prst="rect">
            <a:avLst/>
          </a:prstGeom>
          <a:noFill/>
        </p:spPr>
        <p:txBody>
          <a:bodyPr wrap="none" rtlCol="0">
            <a:spAutoFit/>
          </a:bodyPr>
          <a:lstStyle/>
          <a:p>
            <a:r>
              <a:rPr lang="en-US" sz="4800"/>
              <a:t>Seems obvious Mark written first…</a:t>
            </a:r>
          </a:p>
        </p:txBody>
      </p:sp>
    </p:spTree>
    <p:extLst>
      <p:ext uri="{BB962C8B-B14F-4D97-AF65-F5344CB8AC3E}">
        <p14:creationId xmlns:p14="http://schemas.microsoft.com/office/powerpoint/2010/main" val="69825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830997"/>
          </a:xfrm>
          <a:prstGeom prst="rect">
            <a:avLst/>
          </a:prstGeom>
          <a:noFill/>
        </p:spPr>
        <p:txBody>
          <a:bodyPr wrap="square" rtlCol="0">
            <a:spAutoFit/>
          </a:bodyPr>
          <a:lstStyle/>
          <a:p>
            <a:r>
              <a:rPr lang="en-US" sz="4800"/>
              <a:t>Mark</a:t>
            </a:r>
          </a:p>
        </p:txBody>
      </p:sp>
      <p:sp>
        <p:nvSpPr>
          <p:cNvPr id="3" name="Rectangle 2">
            <a:extLst>
              <a:ext uri="{FF2B5EF4-FFF2-40B4-BE49-F238E27FC236}">
                <a16:creationId xmlns:a16="http://schemas.microsoft.com/office/drawing/2014/main" id="{1CC19E1A-092D-DB33-F467-6596F5EA9F2F}"/>
              </a:ext>
            </a:extLst>
          </p:cNvPr>
          <p:cNvSpPr>
            <a:spLocks noChangeArrowheads="1"/>
          </p:cNvSpPr>
          <p:nvPr/>
        </p:nvSpPr>
        <p:spPr bwMode="auto">
          <a:xfrm>
            <a:off x="636104" y="1542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a:extLst>
              <a:ext uri="{FF2B5EF4-FFF2-40B4-BE49-F238E27FC236}">
                <a16:creationId xmlns:a16="http://schemas.microsoft.com/office/drawing/2014/main" id="{71CA7EDE-713C-7F8E-1DEA-DF9F67AC471C}"/>
              </a:ext>
            </a:extLst>
          </p:cNvPr>
          <p:cNvPicPr>
            <a:picLocks noChangeAspect="1"/>
          </p:cNvPicPr>
          <p:nvPr/>
        </p:nvPicPr>
        <p:blipFill>
          <a:blip r:embed="rId3"/>
          <a:stretch>
            <a:fillRect/>
          </a:stretch>
        </p:blipFill>
        <p:spPr>
          <a:xfrm>
            <a:off x="2350604" y="1619250"/>
            <a:ext cx="3707296" cy="2779740"/>
          </a:xfrm>
          <a:prstGeom prst="rect">
            <a:avLst/>
          </a:prstGeom>
        </p:spPr>
      </p:pic>
      <p:pic>
        <p:nvPicPr>
          <p:cNvPr id="5" name="Picture 4">
            <a:extLst>
              <a:ext uri="{FF2B5EF4-FFF2-40B4-BE49-F238E27FC236}">
                <a16:creationId xmlns:a16="http://schemas.microsoft.com/office/drawing/2014/main" id="{63AA5E4B-6B32-B13A-E62C-A76D1B9A00D4}"/>
              </a:ext>
            </a:extLst>
          </p:cNvPr>
          <p:cNvPicPr>
            <a:picLocks noChangeAspect="1"/>
          </p:cNvPicPr>
          <p:nvPr/>
        </p:nvPicPr>
        <p:blipFill>
          <a:blip r:embed="rId4"/>
          <a:stretch>
            <a:fillRect/>
          </a:stretch>
        </p:blipFill>
        <p:spPr>
          <a:xfrm>
            <a:off x="6808152" y="1649729"/>
            <a:ext cx="3032636" cy="2749257"/>
          </a:xfrm>
          <a:prstGeom prst="rect">
            <a:avLst/>
          </a:prstGeom>
        </p:spPr>
      </p:pic>
    </p:spTree>
    <p:extLst>
      <p:ext uri="{BB962C8B-B14F-4D97-AF65-F5344CB8AC3E}">
        <p14:creationId xmlns:p14="http://schemas.microsoft.com/office/powerpoint/2010/main" val="255707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830997"/>
          </a:xfrm>
          <a:prstGeom prst="rect">
            <a:avLst/>
          </a:prstGeom>
          <a:noFill/>
        </p:spPr>
        <p:txBody>
          <a:bodyPr wrap="square" rtlCol="0">
            <a:spAutoFit/>
          </a:bodyPr>
          <a:lstStyle/>
          <a:p>
            <a:r>
              <a:rPr lang="en-US" sz="4800"/>
              <a:t>Mark</a:t>
            </a:r>
          </a:p>
        </p:txBody>
      </p:sp>
      <p:sp>
        <p:nvSpPr>
          <p:cNvPr id="3" name="Rectangle 2">
            <a:extLst>
              <a:ext uri="{FF2B5EF4-FFF2-40B4-BE49-F238E27FC236}">
                <a16:creationId xmlns:a16="http://schemas.microsoft.com/office/drawing/2014/main" id="{1CC19E1A-092D-DB33-F467-6596F5EA9F2F}"/>
              </a:ext>
            </a:extLst>
          </p:cNvPr>
          <p:cNvSpPr>
            <a:spLocks noChangeArrowheads="1"/>
          </p:cNvSpPr>
          <p:nvPr/>
        </p:nvSpPr>
        <p:spPr bwMode="auto">
          <a:xfrm>
            <a:off x="636104" y="1542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50" name="Picture 2">
            <a:extLst>
              <a:ext uri="{FF2B5EF4-FFF2-40B4-BE49-F238E27FC236}">
                <a16:creationId xmlns:a16="http://schemas.microsoft.com/office/drawing/2014/main" id="{14F649F3-DFA1-63B0-6A81-53933B3ADB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5718" y="1542512"/>
            <a:ext cx="7560564" cy="5059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95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1569660"/>
          </a:xfrm>
          <a:prstGeom prst="rect">
            <a:avLst/>
          </a:prstGeom>
          <a:noFill/>
        </p:spPr>
        <p:txBody>
          <a:bodyPr wrap="square" rtlCol="0">
            <a:spAutoFit/>
          </a:bodyPr>
          <a:lstStyle/>
          <a:p>
            <a:r>
              <a:rPr lang="en-US" sz="4800"/>
              <a:t>John</a:t>
            </a:r>
          </a:p>
          <a:p>
            <a:pPr marL="1143000" lvl="1" indent="-685800">
              <a:buFont typeface="Arial" panose="020B0604020202020204" pitchFamily="34" charset="0"/>
              <a:buChar char="•"/>
            </a:pPr>
            <a:endParaRPr lang="en-US" sz="4800"/>
          </a:p>
        </p:txBody>
      </p:sp>
      <p:sp>
        <p:nvSpPr>
          <p:cNvPr id="3" name="Rectangle 2">
            <a:extLst>
              <a:ext uri="{FF2B5EF4-FFF2-40B4-BE49-F238E27FC236}">
                <a16:creationId xmlns:a16="http://schemas.microsoft.com/office/drawing/2014/main" id="{1CC19E1A-092D-DB33-F467-6596F5EA9F2F}"/>
              </a:ext>
            </a:extLst>
          </p:cNvPr>
          <p:cNvSpPr>
            <a:spLocks noChangeArrowheads="1"/>
          </p:cNvSpPr>
          <p:nvPr/>
        </p:nvSpPr>
        <p:spPr bwMode="auto">
          <a:xfrm>
            <a:off x="636104" y="1542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589590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2308324"/>
          </a:xfrm>
          <a:prstGeom prst="rect">
            <a:avLst/>
          </a:prstGeom>
          <a:noFill/>
        </p:spPr>
        <p:txBody>
          <a:bodyPr wrap="square" rtlCol="0">
            <a:spAutoFit/>
          </a:bodyPr>
          <a:lstStyle/>
          <a:p>
            <a:r>
              <a:rPr lang="en-US" sz="4800"/>
              <a:t>John</a:t>
            </a:r>
          </a:p>
          <a:p>
            <a:pPr marL="1143000" lvl="1" indent="-685800">
              <a:buFont typeface="Arial" panose="020B0604020202020204" pitchFamily="34" charset="0"/>
              <a:buChar char="•"/>
            </a:pPr>
            <a:r>
              <a:rPr lang="en-US" sz="4800"/>
              <a:t>Author of both the gospel &amp; Revelation</a:t>
            </a:r>
          </a:p>
          <a:p>
            <a:pPr marL="1143000" lvl="1" indent="-685800">
              <a:buFont typeface="Arial" panose="020B0604020202020204" pitchFamily="34" charset="0"/>
              <a:buChar char="•"/>
            </a:pPr>
            <a:r>
              <a:rPr lang="en-US" sz="4800"/>
              <a:t>Language is quite different.</a:t>
            </a:r>
          </a:p>
        </p:txBody>
      </p:sp>
      <p:sp>
        <p:nvSpPr>
          <p:cNvPr id="3" name="Rectangle 2">
            <a:extLst>
              <a:ext uri="{FF2B5EF4-FFF2-40B4-BE49-F238E27FC236}">
                <a16:creationId xmlns:a16="http://schemas.microsoft.com/office/drawing/2014/main" id="{1CC19E1A-092D-DB33-F467-6596F5EA9F2F}"/>
              </a:ext>
            </a:extLst>
          </p:cNvPr>
          <p:cNvSpPr>
            <a:spLocks noChangeArrowheads="1"/>
          </p:cNvSpPr>
          <p:nvPr/>
        </p:nvSpPr>
        <p:spPr bwMode="auto">
          <a:xfrm>
            <a:off x="636104" y="1542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51328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6001643"/>
          </a:xfrm>
          <a:prstGeom prst="rect">
            <a:avLst/>
          </a:prstGeom>
          <a:noFill/>
        </p:spPr>
        <p:txBody>
          <a:bodyPr wrap="square" rtlCol="0">
            <a:spAutoFit/>
          </a:bodyPr>
          <a:lstStyle/>
          <a:p>
            <a:r>
              <a:rPr lang="en-US" sz="4800"/>
              <a:t>John</a:t>
            </a:r>
          </a:p>
          <a:p>
            <a:pPr marL="1143000" lvl="1" indent="-685800">
              <a:buFont typeface="Arial" panose="020B0604020202020204" pitchFamily="34" charset="0"/>
              <a:buChar char="•"/>
            </a:pPr>
            <a:r>
              <a:rPr lang="en-US" sz="4800"/>
              <a:t>Author of both the gospel &amp; Revelation</a:t>
            </a:r>
          </a:p>
          <a:p>
            <a:pPr marL="1143000" lvl="1" indent="-685800">
              <a:buFont typeface="Arial" panose="020B0604020202020204" pitchFamily="34" charset="0"/>
              <a:buChar char="•"/>
            </a:pPr>
            <a:r>
              <a:rPr lang="en-US" sz="4800"/>
              <a:t>Language is quite different.</a:t>
            </a:r>
          </a:p>
          <a:p>
            <a:pPr marL="1600200" lvl="2" indent="-685800">
              <a:buFont typeface="Arial" panose="020B0604020202020204" pitchFamily="34" charset="0"/>
              <a:buChar char="•"/>
            </a:pPr>
            <a:r>
              <a:rPr lang="en-US" sz="4800"/>
              <a:t>In Rev. 1:4, John uses </a:t>
            </a:r>
            <a:r>
              <a:rPr lang="en-US" sz="4800">
                <a:solidFill>
                  <a:srgbClr val="0000FF"/>
                </a:solidFill>
                <a:latin typeface="GentiumAlt" panose="02000503060000020004" pitchFamily="2" charset="0"/>
              </a:rPr>
              <a:t>ἀπὸ</a:t>
            </a:r>
            <a:r>
              <a:rPr lang="en-US" sz="4800">
                <a:latin typeface="GentiumAlt" panose="02000503060000020004" pitchFamily="2" charset="0"/>
              </a:rPr>
              <a:t> </a:t>
            </a:r>
            <a:r>
              <a:rPr lang="en-US" sz="4800"/>
              <a:t>followed, improperly, by a nominative case in </a:t>
            </a:r>
            <a:r>
              <a:rPr lang="en-US" sz="4800">
                <a:solidFill>
                  <a:srgbClr val="0000FF"/>
                </a:solidFill>
                <a:latin typeface="GentiumAlt" panose="02000503060000020004" pitchFamily="2" charset="0"/>
              </a:rPr>
              <a:t>ἀπὸ ὁ ὢν καὶ ὁ ἦν καὶ ὁ ἐρχόμενος </a:t>
            </a:r>
            <a:r>
              <a:rPr lang="en-US" sz="4800"/>
              <a:t>(from the one who is, who was, and who is to come). </a:t>
            </a:r>
          </a:p>
        </p:txBody>
      </p:sp>
      <p:sp>
        <p:nvSpPr>
          <p:cNvPr id="3" name="Rectangle 2">
            <a:extLst>
              <a:ext uri="{FF2B5EF4-FFF2-40B4-BE49-F238E27FC236}">
                <a16:creationId xmlns:a16="http://schemas.microsoft.com/office/drawing/2014/main" id="{1CC19E1A-092D-DB33-F467-6596F5EA9F2F}"/>
              </a:ext>
            </a:extLst>
          </p:cNvPr>
          <p:cNvSpPr>
            <a:spLocks noChangeArrowheads="1"/>
          </p:cNvSpPr>
          <p:nvPr/>
        </p:nvSpPr>
        <p:spPr bwMode="auto">
          <a:xfrm>
            <a:off x="636104" y="1542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80043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3785652"/>
          </a:xfrm>
          <a:prstGeom prst="rect">
            <a:avLst/>
          </a:prstGeom>
          <a:noFill/>
        </p:spPr>
        <p:txBody>
          <a:bodyPr wrap="square" rtlCol="0">
            <a:spAutoFit/>
          </a:bodyPr>
          <a:lstStyle/>
          <a:p>
            <a:r>
              <a:rPr lang="en-US" sz="4800"/>
              <a:t>John</a:t>
            </a:r>
          </a:p>
          <a:p>
            <a:pPr marL="1600200" lvl="2" indent="-685800">
              <a:buFont typeface="Arial" panose="020B0604020202020204" pitchFamily="34" charset="0"/>
              <a:buChar char="•"/>
            </a:pPr>
            <a:r>
              <a:rPr lang="en-US" sz="4800"/>
              <a:t>In the very next phrase, John uses </a:t>
            </a:r>
            <a:r>
              <a:rPr lang="en-US" sz="4800">
                <a:solidFill>
                  <a:srgbClr val="0000FF"/>
                </a:solidFill>
                <a:latin typeface="GentiumAlt" panose="02000503060000020004" pitchFamily="2" charset="0"/>
              </a:rPr>
              <a:t>ἀπὸ</a:t>
            </a:r>
            <a:r>
              <a:rPr lang="en-US" sz="4800">
                <a:latin typeface="GentiumAlt" panose="02000503060000020004" pitchFamily="2" charset="0"/>
              </a:rPr>
              <a:t> </a:t>
            </a:r>
            <a:r>
              <a:rPr lang="en-US" sz="4800"/>
              <a:t>correctly, followed by a genitive case </a:t>
            </a:r>
            <a:r>
              <a:rPr lang="en-US" sz="4800">
                <a:solidFill>
                  <a:srgbClr val="0000FF"/>
                </a:solidFill>
                <a:latin typeface="GentiumAlt" panose="02000503060000020004" pitchFamily="2" charset="0"/>
              </a:rPr>
              <a:t>καὶ ἀπὸ τῶν ἑπτὰ πνευμάτων </a:t>
            </a:r>
            <a:r>
              <a:rPr lang="en-US" sz="4800"/>
              <a:t>(and from the seven spirits).</a:t>
            </a:r>
          </a:p>
        </p:txBody>
      </p:sp>
      <p:sp>
        <p:nvSpPr>
          <p:cNvPr id="3" name="Rectangle 2">
            <a:extLst>
              <a:ext uri="{FF2B5EF4-FFF2-40B4-BE49-F238E27FC236}">
                <a16:creationId xmlns:a16="http://schemas.microsoft.com/office/drawing/2014/main" id="{1CC19E1A-092D-DB33-F467-6596F5EA9F2F}"/>
              </a:ext>
            </a:extLst>
          </p:cNvPr>
          <p:cNvSpPr>
            <a:spLocks noChangeArrowheads="1"/>
          </p:cNvSpPr>
          <p:nvPr/>
        </p:nvSpPr>
        <p:spPr bwMode="auto">
          <a:xfrm>
            <a:off x="636104" y="1542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4717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3046988"/>
          </a:xfrm>
          <a:prstGeom prst="rect">
            <a:avLst/>
          </a:prstGeom>
          <a:noFill/>
        </p:spPr>
        <p:txBody>
          <a:bodyPr wrap="square" rtlCol="0">
            <a:spAutoFit/>
          </a:bodyPr>
          <a:lstStyle/>
          <a:p>
            <a:r>
              <a:rPr lang="en-US" sz="4800"/>
              <a:t>John</a:t>
            </a:r>
          </a:p>
          <a:p>
            <a:pPr marL="1600200" lvl="2" indent="-685800">
              <a:buFont typeface="Arial" panose="020B0604020202020204" pitchFamily="34" charset="0"/>
              <a:buChar char="•"/>
            </a:pPr>
            <a:r>
              <a:rPr lang="en-US" sz="4800"/>
              <a:t>In 17:4, John has a genitive and an accusative joined by </a:t>
            </a:r>
            <a:r>
              <a:rPr lang="en-US" sz="4800">
                <a:solidFill>
                  <a:srgbClr val="0000FF"/>
                </a:solidFill>
                <a:latin typeface="GentiumAlt" panose="02000503060000020004" pitchFamily="2" charset="0"/>
              </a:rPr>
              <a:t>καὶ</a:t>
            </a:r>
            <a:r>
              <a:rPr lang="en-US" sz="4800"/>
              <a:t> rather than by two genitives. </a:t>
            </a:r>
          </a:p>
        </p:txBody>
      </p:sp>
      <p:sp>
        <p:nvSpPr>
          <p:cNvPr id="3" name="Rectangle 2">
            <a:extLst>
              <a:ext uri="{FF2B5EF4-FFF2-40B4-BE49-F238E27FC236}">
                <a16:creationId xmlns:a16="http://schemas.microsoft.com/office/drawing/2014/main" id="{1CC19E1A-092D-DB33-F467-6596F5EA9F2F}"/>
              </a:ext>
            </a:extLst>
          </p:cNvPr>
          <p:cNvSpPr>
            <a:spLocks noChangeArrowheads="1"/>
          </p:cNvSpPr>
          <p:nvPr/>
        </p:nvSpPr>
        <p:spPr bwMode="auto">
          <a:xfrm>
            <a:off x="636104" y="1542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888999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6001643"/>
          </a:xfrm>
          <a:prstGeom prst="rect">
            <a:avLst/>
          </a:prstGeom>
          <a:noFill/>
        </p:spPr>
        <p:txBody>
          <a:bodyPr wrap="square" rtlCol="0">
            <a:spAutoFit/>
          </a:bodyPr>
          <a:lstStyle/>
          <a:p>
            <a:r>
              <a:rPr lang="en-US" sz="4800"/>
              <a:t>John</a:t>
            </a:r>
          </a:p>
          <a:p>
            <a:pPr marL="1600200" lvl="2" indent="-685800">
              <a:buFont typeface="Arial" panose="020B0604020202020204" pitchFamily="34" charset="0"/>
              <a:buChar char="•"/>
            </a:pPr>
            <a:r>
              <a:rPr lang="en-US" sz="4800"/>
              <a:t>In 17:4, John has a genitive and an accusative joined by </a:t>
            </a:r>
            <a:r>
              <a:rPr lang="en-US" sz="4800">
                <a:solidFill>
                  <a:srgbClr val="0000FF"/>
                </a:solidFill>
                <a:latin typeface="GentiumAlt" panose="02000503060000020004" pitchFamily="2" charset="0"/>
              </a:rPr>
              <a:t>καὶ</a:t>
            </a:r>
            <a:r>
              <a:rPr lang="en-US" sz="4800"/>
              <a:t> rather than by two genitives. </a:t>
            </a:r>
          </a:p>
          <a:p>
            <a:pPr marL="1600200" lvl="2" indent="-685800">
              <a:buFont typeface="Arial" panose="020B0604020202020204" pitchFamily="34" charset="0"/>
              <a:buChar char="•"/>
            </a:pPr>
            <a:r>
              <a:rPr lang="en-US" sz="4800"/>
              <a:t>In 14:19, John uses a masculine adjective “the great” </a:t>
            </a:r>
            <a:r>
              <a:rPr lang="en-US" sz="4800">
                <a:solidFill>
                  <a:srgbClr val="0000FF"/>
                </a:solidFill>
                <a:latin typeface="GentiumAlt" panose="02000503060000020004" pitchFamily="2" charset="0"/>
              </a:rPr>
              <a:t>τὸν μέγαν  </a:t>
            </a:r>
            <a:r>
              <a:rPr lang="en-US" sz="4800"/>
              <a:t>to modify the feminine noun “winepress” </a:t>
            </a:r>
            <a:r>
              <a:rPr lang="en-US" sz="4800">
                <a:solidFill>
                  <a:srgbClr val="0000FF"/>
                </a:solidFill>
                <a:latin typeface="GentiumAlt" panose="02000503060000020004" pitchFamily="2" charset="0"/>
              </a:rPr>
              <a:t>τὴν ληνὸν</a:t>
            </a:r>
            <a:r>
              <a:rPr lang="en-US" sz="4800"/>
              <a:t>.</a:t>
            </a:r>
          </a:p>
        </p:txBody>
      </p:sp>
      <p:sp>
        <p:nvSpPr>
          <p:cNvPr id="3" name="Rectangle 2">
            <a:extLst>
              <a:ext uri="{FF2B5EF4-FFF2-40B4-BE49-F238E27FC236}">
                <a16:creationId xmlns:a16="http://schemas.microsoft.com/office/drawing/2014/main" id="{1CC19E1A-092D-DB33-F467-6596F5EA9F2F}"/>
              </a:ext>
            </a:extLst>
          </p:cNvPr>
          <p:cNvSpPr>
            <a:spLocks noChangeArrowheads="1"/>
          </p:cNvSpPr>
          <p:nvPr/>
        </p:nvSpPr>
        <p:spPr bwMode="auto">
          <a:xfrm>
            <a:off x="636104" y="1542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177375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3046988"/>
          </a:xfrm>
          <a:prstGeom prst="rect">
            <a:avLst/>
          </a:prstGeom>
          <a:noFill/>
        </p:spPr>
        <p:txBody>
          <a:bodyPr wrap="square" rtlCol="0">
            <a:spAutoFit/>
          </a:bodyPr>
          <a:lstStyle/>
          <a:p>
            <a:r>
              <a:rPr lang="en-US" sz="4800"/>
              <a:t>John</a:t>
            </a:r>
          </a:p>
          <a:p>
            <a:pPr marL="1600200" lvl="2" indent="-685800">
              <a:buFont typeface="Arial" panose="020B0604020202020204" pitchFamily="34" charset="0"/>
              <a:buChar char="•"/>
            </a:pPr>
            <a:r>
              <a:rPr lang="en-US" sz="4800"/>
              <a:t>In 4:1 he has </a:t>
            </a:r>
            <a:r>
              <a:rPr lang="en-US" sz="4800">
                <a:solidFill>
                  <a:srgbClr val="0000FF"/>
                </a:solidFill>
                <a:latin typeface="GentiumAlt" panose="02000503060000020004" pitchFamily="2" charset="0"/>
              </a:rPr>
              <a:t>ἡ φωνὴ ἡ πρώτη</a:t>
            </a:r>
            <a:r>
              <a:rPr lang="en-US" sz="4800"/>
              <a:t>, a feminine (“the first voice”), taking a masculine participle </a:t>
            </a:r>
            <a:r>
              <a:rPr lang="en-US" sz="4800">
                <a:solidFill>
                  <a:srgbClr val="0000FF"/>
                </a:solidFill>
                <a:latin typeface="GentiumAlt" panose="02000503060000020004" pitchFamily="2" charset="0"/>
              </a:rPr>
              <a:t>λέγων</a:t>
            </a:r>
            <a:r>
              <a:rPr lang="en-US" sz="4800"/>
              <a:t> (“spoke”).</a:t>
            </a:r>
          </a:p>
        </p:txBody>
      </p:sp>
      <p:sp>
        <p:nvSpPr>
          <p:cNvPr id="3" name="Rectangle 2">
            <a:extLst>
              <a:ext uri="{FF2B5EF4-FFF2-40B4-BE49-F238E27FC236}">
                <a16:creationId xmlns:a16="http://schemas.microsoft.com/office/drawing/2014/main" id="{1CC19E1A-092D-DB33-F467-6596F5EA9F2F}"/>
              </a:ext>
            </a:extLst>
          </p:cNvPr>
          <p:cNvSpPr>
            <a:spLocks noChangeArrowheads="1"/>
          </p:cNvSpPr>
          <p:nvPr/>
        </p:nvSpPr>
        <p:spPr bwMode="auto">
          <a:xfrm>
            <a:off x="636104" y="1542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06155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4524315"/>
          </a:xfrm>
          <a:prstGeom prst="rect">
            <a:avLst/>
          </a:prstGeom>
          <a:noFill/>
        </p:spPr>
        <p:txBody>
          <a:bodyPr wrap="square" rtlCol="0">
            <a:spAutoFit/>
          </a:bodyPr>
          <a:lstStyle/>
          <a:p>
            <a:r>
              <a:rPr lang="en-US" sz="4800"/>
              <a:t>John</a:t>
            </a:r>
          </a:p>
          <a:p>
            <a:pPr marL="1600200" lvl="2" indent="-685800">
              <a:buFont typeface="Arial" panose="020B0604020202020204" pitchFamily="34" charset="0"/>
              <a:buChar char="•"/>
            </a:pPr>
            <a:r>
              <a:rPr lang="en-US" sz="4800"/>
              <a:t>In 4:1 he has </a:t>
            </a:r>
            <a:r>
              <a:rPr lang="en-US" sz="4800">
                <a:solidFill>
                  <a:srgbClr val="0000FF"/>
                </a:solidFill>
                <a:latin typeface="GentiumAlt" panose="02000503060000020004" pitchFamily="2" charset="0"/>
              </a:rPr>
              <a:t>ἡ φωνὴ ἡ πρώτη</a:t>
            </a:r>
            <a:r>
              <a:rPr lang="en-US" sz="4800"/>
              <a:t>, a feminine (“the first voice”), taking a masculine participle </a:t>
            </a:r>
            <a:r>
              <a:rPr lang="en-US" sz="4800">
                <a:solidFill>
                  <a:srgbClr val="0000FF"/>
                </a:solidFill>
                <a:latin typeface="GentiumAlt" panose="02000503060000020004" pitchFamily="2" charset="0"/>
              </a:rPr>
              <a:t>λέγων</a:t>
            </a:r>
            <a:r>
              <a:rPr lang="en-US" sz="4800"/>
              <a:t> (“spoke”).</a:t>
            </a:r>
          </a:p>
          <a:p>
            <a:pPr marL="1600200" lvl="2" indent="-685800">
              <a:buFont typeface="Arial" panose="020B0604020202020204" pitchFamily="34" charset="0"/>
              <a:buChar char="•"/>
            </a:pPr>
            <a:r>
              <a:rPr lang="en-US" sz="4800"/>
              <a:t>Etc.</a:t>
            </a:r>
          </a:p>
          <a:p>
            <a:pPr marL="1600200" lvl="2" indent="-685800">
              <a:buFont typeface="Arial" panose="020B0604020202020204" pitchFamily="34" charset="0"/>
              <a:buChar char="•"/>
            </a:pPr>
            <a:r>
              <a:rPr lang="en-US" sz="4800"/>
              <a:t>But in John, there is none of this.</a:t>
            </a:r>
          </a:p>
        </p:txBody>
      </p:sp>
      <p:sp>
        <p:nvSpPr>
          <p:cNvPr id="3" name="Rectangle 2">
            <a:extLst>
              <a:ext uri="{FF2B5EF4-FFF2-40B4-BE49-F238E27FC236}">
                <a16:creationId xmlns:a16="http://schemas.microsoft.com/office/drawing/2014/main" id="{1CC19E1A-092D-DB33-F467-6596F5EA9F2F}"/>
              </a:ext>
            </a:extLst>
          </p:cNvPr>
          <p:cNvSpPr>
            <a:spLocks noChangeArrowheads="1"/>
          </p:cNvSpPr>
          <p:nvPr/>
        </p:nvSpPr>
        <p:spPr bwMode="auto">
          <a:xfrm>
            <a:off x="636104" y="1542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437059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824947"/>
            <a:ext cx="11002618" cy="830997"/>
          </a:xfrm>
          <a:prstGeom prst="rect">
            <a:avLst/>
          </a:prstGeom>
          <a:noFill/>
        </p:spPr>
        <p:txBody>
          <a:bodyPr wrap="square" rtlCol="0">
            <a:spAutoFit/>
          </a:bodyPr>
          <a:lstStyle/>
          <a:p>
            <a:pPr algn="ctr"/>
            <a:r>
              <a:rPr lang="en-US" sz="4800">
                <a:solidFill>
                  <a:srgbClr val="0000FF"/>
                </a:solidFill>
              </a:rPr>
              <a:t>The Q Hypothesis</a:t>
            </a:r>
          </a:p>
        </p:txBody>
      </p:sp>
      <p:sp>
        <p:nvSpPr>
          <p:cNvPr id="3" name="TextBox 2">
            <a:extLst>
              <a:ext uri="{FF2B5EF4-FFF2-40B4-BE49-F238E27FC236}">
                <a16:creationId xmlns:a16="http://schemas.microsoft.com/office/drawing/2014/main" id="{46DD32C8-4280-2BDD-9F60-9A6F3186D3B0}"/>
              </a:ext>
            </a:extLst>
          </p:cNvPr>
          <p:cNvSpPr txBox="1"/>
          <p:nvPr/>
        </p:nvSpPr>
        <p:spPr>
          <a:xfrm>
            <a:off x="1381539" y="1932226"/>
            <a:ext cx="8862811" cy="1569660"/>
          </a:xfrm>
          <a:prstGeom prst="rect">
            <a:avLst/>
          </a:prstGeom>
          <a:noFill/>
        </p:spPr>
        <p:txBody>
          <a:bodyPr wrap="none" rtlCol="0">
            <a:spAutoFit/>
          </a:bodyPr>
          <a:lstStyle/>
          <a:p>
            <a:r>
              <a:rPr lang="en-US" sz="4800"/>
              <a:t>Seems obvious Mark written first…</a:t>
            </a:r>
          </a:p>
          <a:p>
            <a:pPr marL="1143000" lvl="1" indent="-685800">
              <a:buFont typeface="Arial" panose="020B0604020202020204" pitchFamily="34" charset="0"/>
              <a:buChar char="•"/>
            </a:pPr>
            <a:r>
              <a:rPr lang="en-US" sz="4800"/>
              <a:t>Shorter</a:t>
            </a:r>
          </a:p>
        </p:txBody>
      </p:sp>
    </p:spTree>
    <p:extLst>
      <p:ext uri="{BB962C8B-B14F-4D97-AF65-F5344CB8AC3E}">
        <p14:creationId xmlns:p14="http://schemas.microsoft.com/office/powerpoint/2010/main" val="167430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830997"/>
          </a:xfrm>
          <a:prstGeom prst="rect">
            <a:avLst/>
          </a:prstGeom>
          <a:noFill/>
        </p:spPr>
        <p:txBody>
          <a:bodyPr wrap="square" rtlCol="0">
            <a:spAutoFit/>
          </a:bodyPr>
          <a:lstStyle/>
          <a:p>
            <a:r>
              <a:rPr lang="en-US" sz="4800"/>
              <a:t>John</a:t>
            </a:r>
          </a:p>
        </p:txBody>
      </p:sp>
      <p:sp>
        <p:nvSpPr>
          <p:cNvPr id="3" name="Rectangle 2">
            <a:extLst>
              <a:ext uri="{FF2B5EF4-FFF2-40B4-BE49-F238E27FC236}">
                <a16:creationId xmlns:a16="http://schemas.microsoft.com/office/drawing/2014/main" id="{1CC19E1A-092D-DB33-F467-6596F5EA9F2F}"/>
              </a:ext>
            </a:extLst>
          </p:cNvPr>
          <p:cNvSpPr>
            <a:spLocks noChangeArrowheads="1"/>
          </p:cNvSpPr>
          <p:nvPr/>
        </p:nvSpPr>
        <p:spPr bwMode="auto">
          <a:xfrm>
            <a:off x="636104" y="1542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 name="Object 4">
            <a:extLst>
              <a:ext uri="{FF2B5EF4-FFF2-40B4-BE49-F238E27FC236}">
                <a16:creationId xmlns:a16="http://schemas.microsoft.com/office/drawing/2014/main" id="{79FE01C2-7314-24A5-7DF3-BFF0823E3699}"/>
              </a:ext>
            </a:extLst>
          </p:cNvPr>
          <p:cNvGraphicFramePr>
            <a:graphicFrameLocks noChangeAspect="1"/>
          </p:cNvGraphicFramePr>
          <p:nvPr>
            <p:extLst>
              <p:ext uri="{D42A27DB-BD31-4B8C-83A1-F6EECF244321}">
                <p14:modId xmlns:p14="http://schemas.microsoft.com/office/powerpoint/2010/main" val="1608874582"/>
              </p:ext>
            </p:extLst>
          </p:nvPr>
        </p:nvGraphicFramePr>
        <p:xfrm>
          <a:off x="8225597" y="1127013"/>
          <a:ext cx="3413125" cy="5072063"/>
        </p:xfrm>
        <a:graphic>
          <a:graphicData uri="http://schemas.openxmlformats.org/presentationml/2006/ole">
            <mc:AlternateContent xmlns:mc="http://schemas.openxmlformats.org/markup-compatibility/2006">
              <mc:Choice xmlns:v="urn:schemas-microsoft-com:vml" Requires="v">
                <p:oleObj name="CorelDRAW" r:id="rId3" imgW="3412971" imgH="5072555" progId="CorelDraw.Graphic.21">
                  <p:embed/>
                </p:oleObj>
              </mc:Choice>
              <mc:Fallback>
                <p:oleObj name="CorelDRAW" r:id="rId3" imgW="3412971" imgH="5072555" progId="CorelDraw.Graphic.21">
                  <p:embed/>
                  <p:pic>
                    <p:nvPicPr>
                      <p:cNvPr id="0" name=""/>
                      <p:cNvPicPr/>
                      <p:nvPr/>
                    </p:nvPicPr>
                    <p:blipFill>
                      <a:blip r:embed="rId4"/>
                      <a:stretch>
                        <a:fillRect/>
                      </a:stretch>
                    </p:blipFill>
                    <p:spPr>
                      <a:xfrm>
                        <a:off x="8225597" y="1127013"/>
                        <a:ext cx="3413125" cy="5072063"/>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F8FCAEC0-19B7-D0C6-DD53-C787F98F9990}"/>
              </a:ext>
            </a:extLst>
          </p:cNvPr>
          <p:cNvSpPr txBox="1"/>
          <p:nvPr/>
        </p:nvSpPr>
        <p:spPr>
          <a:xfrm>
            <a:off x="1590260" y="1892703"/>
            <a:ext cx="11237844" cy="4524315"/>
          </a:xfrm>
          <a:prstGeom prst="rect">
            <a:avLst/>
          </a:prstGeom>
          <a:noFill/>
        </p:spPr>
        <p:txBody>
          <a:bodyPr wrap="square" rtlCol="0">
            <a:spAutoFit/>
          </a:bodyPr>
          <a:lstStyle/>
          <a:p>
            <a:r>
              <a:rPr lang="en-US" sz="4800"/>
              <a:t>Similar to the role that</a:t>
            </a:r>
          </a:p>
          <a:p>
            <a:r>
              <a:rPr lang="en-US" sz="4800"/>
              <a:t>John &amp; Elizabeth</a:t>
            </a:r>
          </a:p>
          <a:p>
            <a:r>
              <a:rPr lang="en-US" sz="4800"/>
              <a:t>Sherrill played in helping</a:t>
            </a:r>
          </a:p>
          <a:p>
            <a:r>
              <a:rPr lang="en-US" sz="4800"/>
              <a:t>other authors tell their</a:t>
            </a:r>
          </a:p>
          <a:p>
            <a:r>
              <a:rPr lang="en-US" sz="4800"/>
              <a:t>stories.</a:t>
            </a:r>
          </a:p>
          <a:p>
            <a:endParaRPr lang="en-US" sz="4800"/>
          </a:p>
        </p:txBody>
      </p:sp>
    </p:spTree>
    <p:extLst>
      <p:ext uri="{BB962C8B-B14F-4D97-AF65-F5344CB8AC3E}">
        <p14:creationId xmlns:p14="http://schemas.microsoft.com/office/powerpoint/2010/main" val="1175051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830997"/>
          </a:xfrm>
          <a:prstGeom prst="rect">
            <a:avLst/>
          </a:prstGeom>
          <a:noFill/>
        </p:spPr>
        <p:txBody>
          <a:bodyPr wrap="square" rtlCol="0">
            <a:spAutoFit/>
          </a:bodyPr>
          <a:lstStyle/>
          <a:p>
            <a:r>
              <a:rPr lang="en-US" sz="4800"/>
              <a:t>John</a:t>
            </a:r>
          </a:p>
        </p:txBody>
      </p:sp>
      <p:sp>
        <p:nvSpPr>
          <p:cNvPr id="3" name="Rectangle 2">
            <a:extLst>
              <a:ext uri="{FF2B5EF4-FFF2-40B4-BE49-F238E27FC236}">
                <a16:creationId xmlns:a16="http://schemas.microsoft.com/office/drawing/2014/main" id="{1CC19E1A-092D-DB33-F467-6596F5EA9F2F}"/>
              </a:ext>
            </a:extLst>
          </p:cNvPr>
          <p:cNvSpPr>
            <a:spLocks noChangeArrowheads="1"/>
          </p:cNvSpPr>
          <p:nvPr/>
        </p:nvSpPr>
        <p:spPr bwMode="auto">
          <a:xfrm>
            <a:off x="636104" y="1542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F8FCAEC0-19B7-D0C6-DD53-C787F98F9990}"/>
              </a:ext>
            </a:extLst>
          </p:cNvPr>
          <p:cNvSpPr txBox="1"/>
          <p:nvPr/>
        </p:nvSpPr>
        <p:spPr>
          <a:xfrm>
            <a:off x="1590260" y="1892703"/>
            <a:ext cx="11237844" cy="4524315"/>
          </a:xfrm>
          <a:prstGeom prst="rect">
            <a:avLst/>
          </a:prstGeom>
          <a:noFill/>
        </p:spPr>
        <p:txBody>
          <a:bodyPr wrap="square" rtlCol="0">
            <a:spAutoFit/>
          </a:bodyPr>
          <a:lstStyle/>
          <a:p>
            <a:r>
              <a:rPr lang="en-US" sz="4800"/>
              <a:t>Similar to the role that</a:t>
            </a:r>
          </a:p>
          <a:p>
            <a:r>
              <a:rPr lang="en-US" sz="4800"/>
              <a:t>John &amp; Elizabeth</a:t>
            </a:r>
          </a:p>
          <a:p>
            <a:r>
              <a:rPr lang="en-US" sz="4800"/>
              <a:t>Sherrill played in helping</a:t>
            </a:r>
          </a:p>
          <a:p>
            <a:r>
              <a:rPr lang="en-US" sz="4800"/>
              <a:t>other authors tell their</a:t>
            </a:r>
          </a:p>
          <a:p>
            <a:r>
              <a:rPr lang="en-US" sz="4800"/>
              <a:t>stories.</a:t>
            </a:r>
          </a:p>
          <a:p>
            <a:endParaRPr lang="en-US" sz="4800"/>
          </a:p>
        </p:txBody>
      </p:sp>
      <p:graphicFrame>
        <p:nvGraphicFramePr>
          <p:cNvPr id="4" name="Object 3">
            <a:extLst>
              <a:ext uri="{FF2B5EF4-FFF2-40B4-BE49-F238E27FC236}">
                <a16:creationId xmlns:a16="http://schemas.microsoft.com/office/drawing/2014/main" id="{240181B4-06D5-4029-BF3C-B336BF0CF1BF}"/>
              </a:ext>
            </a:extLst>
          </p:cNvPr>
          <p:cNvGraphicFramePr>
            <a:graphicFrameLocks noChangeAspect="1"/>
          </p:cNvGraphicFramePr>
          <p:nvPr>
            <p:extLst>
              <p:ext uri="{D42A27DB-BD31-4B8C-83A1-F6EECF244321}">
                <p14:modId xmlns:p14="http://schemas.microsoft.com/office/powerpoint/2010/main" val="3759032410"/>
              </p:ext>
            </p:extLst>
          </p:nvPr>
        </p:nvGraphicFramePr>
        <p:xfrm>
          <a:off x="8210240" y="1127013"/>
          <a:ext cx="3424237" cy="4819650"/>
        </p:xfrm>
        <a:graphic>
          <a:graphicData uri="http://schemas.openxmlformats.org/presentationml/2006/ole">
            <mc:AlternateContent xmlns:mc="http://schemas.openxmlformats.org/markup-compatibility/2006">
              <mc:Choice xmlns:v="urn:schemas-microsoft-com:vml" Requires="v">
                <p:oleObj name="CorelDRAW" r:id="rId3" imgW="3424808" imgH="4819913" progId="CorelDraw.Graphic.21">
                  <p:embed/>
                </p:oleObj>
              </mc:Choice>
              <mc:Fallback>
                <p:oleObj name="CorelDRAW" r:id="rId3" imgW="3424808" imgH="4819913" progId="CorelDraw.Graphic.21">
                  <p:embed/>
                  <p:pic>
                    <p:nvPicPr>
                      <p:cNvPr id="0" name=""/>
                      <p:cNvPicPr/>
                      <p:nvPr/>
                    </p:nvPicPr>
                    <p:blipFill>
                      <a:blip r:embed="rId4"/>
                      <a:stretch>
                        <a:fillRect/>
                      </a:stretch>
                    </p:blipFill>
                    <p:spPr>
                      <a:xfrm>
                        <a:off x="8210240" y="1127013"/>
                        <a:ext cx="3424237" cy="4819650"/>
                      </a:xfrm>
                      <a:prstGeom prst="rect">
                        <a:avLst/>
                      </a:prstGeom>
                    </p:spPr>
                  </p:pic>
                </p:oleObj>
              </mc:Fallback>
            </mc:AlternateContent>
          </a:graphicData>
        </a:graphic>
      </p:graphicFrame>
    </p:spTree>
    <p:extLst>
      <p:ext uri="{BB962C8B-B14F-4D97-AF65-F5344CB8AC3E}">
        <p14:creationId xmlns:p14="http://schemas.microsoft.com/office/powerpoint/2010/main" val="239248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830997"/>
          </a:xfrm>
          <a:prstGeom prst="rect">
            <a:avLst/>
          </a:prstGeom>
          <a:noFill/>
        </p:spPr>
        <p:txBody>
          <a:bodyPr wrap="square" rtlCol="0">
            <a:spAutoFit/>
          </a:bodyPr>
          <a:lstStyle/>
          <a:p>
            <a:r>
              <a:rPr lang="en-US" sz="4800"/>
              <a:t>John</a:t>
            </a:r>
          </a:p>
        </p:txBody>
      </p:sp>
      <p:sp>
        <p:nvSpPr>
          <p:cNvPr id="3" name="Rectangle 2">
            <a:extLst>
              <a:ext uri="{FF2B5EF4-FFF2-40B4-BE49-F238E27FC236}">
                <a16:creationId xmlns:a16="http://schemas.microsoft.com/office/drawing/2014/main" id="{1CC19E1A-092D-DB33-F467-6596F5EA9F2F}"/>
              </a:ext>
            </a:extLst>
          </p:cNvPr>
          <p:cNvSpPr>
            <a:spLocks noChangeArrowheads="1"/>
          </p:cNvSpPr>
          <p:nvPr/>
        </p:nvSpPr>
        <p:spPr bwMode="auto">
          <a:xfrm>
            <a:off x="636104" y="1542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F8FCAEC0-19B7-D0C6-DD53-C787F98F9990}"/>
              </a:ext>
            </a:extLst>
          </p:cNvPr>
          <p:cNvSpPr txBox="1"/>
          <p:nvPr/>
        </p:nvSpPr>
        <p:spPr>
          <a:xfrm>
            <a:off x="1590260" y="1892703"/>
            <a:ext cx="11237844" cy="4524315"/>
          </a:xfrm>
          <a:prstGeom prst="rect">
            <a:avLst/>
          </a:prstGeom>
          <a:noFill/>
        </p:spPr>
        <p:txBody>
          <a:bodyPr wrap="square" rtlCol="0">
            <a:spAutoFit/>
          </a:bodyPr>
          <a:lstStyle/>
          <a:p>
            <a:r>
              <a:rPr lang="en-US" sz="4800"/>
              <a:t>Similar to the role that</a:t>
            </a:r>
          </a:p>
          <a:p>
            <a:r>
              <a:rPr lang="en-US" sz="4800"/>
              <a:t>John &amp; Elizabeth</a:t>
            </a:r>
          </a:p>
          <a:p>
            <a:r>
              <a:rPr lang="en-US" sz="4800"/>
              <a:t>Sherrill played in helping</a:t>
            </a:r>
          </a:p>
          <a:p>
            <a:r>
              <a:rPr lang="en-US" sz="4800"/>
              <a:t>other authors tell their</a:t>
            </a:r>
          </a:p>
          <a:p>
            <a:r>
              <a:rPr lang="en-US" sz="4800"/>
              <a:t>stories.</a:t>
            </a:r>
          </a:p>
          <a:p>
            <a:endParaRPr lang="en-US" sz="4800"/>
          </a:p>
        </p:txBody>
      </p:sp>
      <p:graphicFrame>
        <p:nvGraphicFramePr>
          <p:cNvPr id="5" name="Object 4">
            <a:extLst>
              <a:ext uri="{FF2B5EF4-FFF2-40B4-BE49-F238E27FC236}">
                <a16:creationId xmlns:a16="http://schemas.microsoft.com/office/drawing/2014/main" id="{E7ABF2A6-C4A8-683F-2212-6258E6FDA5C9}"/>
              </a:ext>
            </a:extLst>
          </p:cNvPr>
          <p:cNvGraphicFramePr>
            <a:graphicFrameLocks noChangeAspect="1"/>
          </p:cNvGraphicFramePr>
          <p:nvPr>
            <p:extLst>
              <p:ext uri="{D42A27DB-BD31-4B8C-83A1-F6EECF244321}">
                <p14:modId xmlns:p14="http://schemas.microsoft.com/office/powerpoint/2010/main" val="2263038249"/>
              </p:ext>
            </p:extLst>
          </p:nvPr>
        </p:nvGraphicFramePr>
        <p:xfrm>
          <a:off x="8265009" y="1127013"/>
          <a:ext cx="3290887" cy="5029200"/>
        </p:xfrm>
        <a:graphic>
          <a:graphicData uri="http://schemas.openxmlformats.org/presentationml/2006/ole">
            <mc:AlternateContent xmlns:mc="http://schemas.openxmlformats.org/markup-compatibility/2006">
              <mc:Choice xmlns:v="urn:schemas-microsoft-com:vml" Requires="v">
                <p:oleObj name="CorelDRAW" r:id="rId3" imgW="3291051" imgH="5028806" progId="CorelDraw.Graphic.21">
                  <p:embed/>
                </p:oleObj>
              </mc:Choice>
              <mc:Fallback>
                <p:oleObj name="CorelDRAW" r:id="rId3" imgW="3291051" imgH="5028806" progId="CorelDraw.Graphic.21">
                  <p:embed/>
                  <p:pic>
                    <p:nvPicPr>
                      <p:cNvPr id="0" name=""/>
                      <p:cNvPicPr/>
                      <p:nvPr/>
                    </p:nvPicPr>
                    <p:blipFill>
                      <a:blip r:embed="rId4"/>
                      <a:stretch>
                        <a:fillRect/>
                      </a:stretch>
                    </p:blipFill>
                    <p:spPr>
                      <a:xfrm>
                        <a:off x="8265009" y="1127013"/>
                        <a:ext cx="3290887" cy="5029200"/>
                      </a:xfrm>
                      <a:prstGeom prst="rect">
                        <a:avLst/>
                      </a:prstGeom>
                    </p:spPr>
                  </p:pic>
                </p:oleObj>
              </mc:Fallback>
            </mc:AlternateContent>
          </a:graphicData>
        </a:graphic>
      </p:graphicFrame>
    </p:spTree>
    <p:extLst>
      <p:ext uri="{BB962C8B-B14F-4D97-AF65-F5344CB8AC3E}">
        <p14:creationId xmlns:p14="http://schemas.microsoft.com/office/powerpoint/2010/main" val="2447323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830997"/>
          </a:xfrm>
          <a:prstGeom prst="rect">
            <a:avLst/>
          </a:prstGeom>
          <a:noFill/>
        </p:spPr>
        <p:txBody>
          <a:bodyPr wrap="square" rtlCol="0">
            <a:spAutoFit/>
          </a:bodyPr>
          <a:lstStyle/>
          <a:p>
            <a:r>
              <a:rPr lang="en-US" sz="4800"/>
              <a:t>John</a:t>
            </a:r>
          </a:p>
        </p:txBody>
      </p:sp>
      <p:sp>
        <p:nvSpPr>
          <p:cNvPr id="3" name="Rectangle 2">
            <a:extLst>
              <a:ext uri="{FF2B5EF4-FFF2-40B4-BE49-F238E27FC236}">
                <a16:creationId xmlns:a16="http://schemas.microsoft.com/office/drawing/2014/main" id="{1CC19E1A-092D-DB33-F467-6596F5EA9F2F}"/>
              </a:ext>
            </a:extLst>
          </p:cNvPr>
          <p:cNvSpPr>
            <a:spLocks noChangeArrowheads="1"/>
          </p:cNvSpPr>
          <p:nvPr/>
        </p:nvSpPr>
        <p:spPr bwMode="auto">
          <a:xfrm>
            <a:off x="636104" y="1542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F8FCAEC0-19B7-D0C6-DD53-C787F98F9990}"/>
              </a:ext>
            </a:extLst>
          </p:cNvPr>
          <p:cNvSpPr txBox="1"/>
          <p:nvPr/>
        </p:nvSpPr>
        <p:spPr>
          <a:xfrm>
            <a:off x="1590260" y="1892703"/>
            <a:ext cx="11237844" cy="4524315"/>
          </a:xfrm>
          <a:prstGeom prst="rect">
            <a:avLst/>
          </a:prstGeom>
          <a:noFill/>
        </p:spPr>
        <p:txBody>
          <a:bodyPr wrap="square" rtlCol="0">
            <a:spAutoFit/>
          </a:bodyPr>
          <a:lstStyle/>
          <a:p>
            <a:r>
              <a:rPr lang="en-US" sz="4800"/>
              <a:t>Similar to the role that</a:t>
            </a:r>
          </a:p>
          <a:p>
            <a:r>
              <a:rPr lang="en-US" sz="4800"/>
              <a:t>John &amp; Elizabeth</a:t>
            </a:r>
          </a:p>
          <a:p>
            <a:r>
              <a:rPr lang="en-US" sz="4800"/>
              <a:t>Sherrill played in helping</a:t>
            </a:r>
          </a:p>
          <a:p>
            <a:r>
              <a:rPr lang="en-US" sz="4800"/>
              <a:t>other authors tell their</a:t>
            </a:r>
          </a:p>
          <a:p>
            <a:r>
              <a:rPr lang="en-US" sz="4800"/>
              <a:t>stories.</a:t>
            </a:r>
          </a:p>
          <a:p>
            <a:endParaRPr lang="en-US" sz="4800"/>
          </a:p>
        </p:txBody>
      </p:sp>
      <p:graphicFrame>
        <p:nvGraphicFramePr>
          <p:cNvPr id="5" name="Object 4">
            <a:extLst>
              <a:ext uri="{FF2B5EF4-FFF2-40B4-BE49-F238E27FC236}">
                <a16:creationId xmlns:a16="http://schemas.microsoft.com/office/drawing/2014/main" id="{E7ABF2A6-C4A8-683F-2212-6258E6FDA5C9}"/>
              </a:ext>
            </a:extLst>
          </p:cNvPr>
          <p:cNvGraphicFramePr>
            <a:graphicFrameLocks noChangeAspect="1"/>
          </p:cNvGraphicFramePr>
          <p:nvPr/>
        </p:nvGraphicFramePr>
        <p:xfrm>
          <a:off x="8265009" y="1127013"/>
          <a:ext cx="3290887" cy="5029200"/>
        </p:xfrm>
        <a:graphic>
          <a:graphicData uri="http://schemas.openxmlformats.org/presentationml/2006/ole">
            <mc:AlternateContent xmlns:mc="http://schemas.openxmlformats.org/markup-compatibility/2006">
              <mc:Choice xmlns:v="urn:schemas-microsoft-com:vml" Requires="v">
                <p:oleObj name="CorelDRAW" r:id="rId3" imgW="3291051" imgH="5028806" progId="CorelDraw.Graphic.21">
                  <p:embed/>
                </p:oleObj>
              </mc:Choice>
              <mc:Fallback>
                <p:oleObj name="CorelDRAW" r:id="rId3" imgW="3291051" imgH="5028806" progId="CorelDraw.Graphic.21">
                  <p:embed/>
                  <p:pic>
                    <p:nvPicPr>
                      <p:cNvPr id="5" name="Object 4">
                        <a:extLst>
                          <a:ext uri="{FF2B5EF4-FFF2-40B4-BE49-F238E27FC236}">
                            <a16:creationId xmlns:a16="http://schemas.microsoft.com/office/drawing/2014/main" id="{E7ABF2A6-C4A8-683F-2212-6258E6FDA5C9}"/>
                          </a:ext>
                        </a:extLst>
                      </p:cNvPr>
                      <p:cNvPicPr/>
                      <p:nvPr/>
                    </p:nvPicPr>
                    <p:blipFill>
                      <a:blip r:embed="rId4"/>
                      <a:stretch>
                        <a:fillRect/>
                      </a:stretch>
                    </p:blipFill>
                    <p:spPr>
                      <a:xfrm>
                        <a:off x="8265009" y="1127013"/>
                        <a:ext cx="3290887" cy="5029200"/>
                      </a:xfrm>
                      <a:prstGeom prst="rect">
                        <a:avLst/>
                      </a:prstGeom>
                    </p:spPr>
                  </p:pic>
                </p:oleObj>
              </mc:Fallback>
            </mc:AlternateContent>
          </a:graphicData>
        </a:graphic>
      </p:graphicFrame>
    </p:spTree>
    <p:extLst>
      <p:ext uri="{BB962C8B-B14F-4D97-AF65-F5344CB8AC3E}">
        <p14:creationId xmlns:p14="http://schemas.microsoft.com/office/powerpoint/2010/main" val="414210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830997"/>
          </a:xfrm>
          <a:prstGeom prst="rect">
            <a:avLst/>
          </a:prstGeom>
          <a:noFill/>
        </p:spPr>
        <p:txBody>
          <a:bodyPr wrap="square" rtlCol="0">
            <a:spAutoFit/>
          </a:bodyPr>
          <a:lstStyle/>
          <a:p>
            <a:r>
              <a:rPr lang="en-US" sz="4800"/>
              <a:t>John</a:t>
            </a:r>
          </a:p>
        </p:txBody>
      </p:sp>
      <p:sp>
        <p:nvSpPr>
          <p:cNvPr id="3" name="Rectangle 2">
            <a:extLst>
              <a:ext uri="{FF2B5EF4-FFF2-40B4-BE49-F238E27FC236}">
                <a16:creationId xmlns:a16="http://schemas.microsoft.com/office/drawing/2014/main" id="{1CC19E1A-092D-DB33-F467-6596F5EA9F2F}"/>
              </a:ext>
            </a:extLst>
          </p:cNvPr>
          <p:cNvSpPr>
            <a:spLocks noChangeArrowheads="1"/>
          </p:cNvSpPr>
          <p:nvPr/>
        </p:nvSpPr>
        <p:spPr bwMode="auto">
          <a:xfrm>
            <a:off x="636104" y="154251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F8FCAEC0-19B7-D0C6-DD53-C787F98F9990}"/>
              </a:ext>
            </a:extLst>
          </p:cNvPr>
          <p:cNvSpPr txBox="1"/>
          <p:nvPr/>
        </p:nvSpPr>
        <p:spPr>
          <a:xfrm>
            <a:off x="1590260" y="1892703"/>
            <a:ext cx="11237844" cy="4524315"/>
          </a:xfrm>
          <a:prstGeom prst="rect">
            <a:avLst/>
          </a:prstGeom>
          <a:noFill/>
        </p:spPr>
        <p:txBody>
          <a:bodyPr wrap="square" rtlCol="0">
            <a:spAutoFit/>
          </a:bodyPr>
          <a:lstStyle/>
          <a:p>
            <a:r>
              <a:rPr lang="en-US" sz="4800"/>
              <a:t>Similar to the role that</a:t>
            </a:r>
          </a:p>
          <a:p>
            <a:r>
              <a:rPr lang="en-US" sz="4800"/>
              <a:t>John &amp; Elizabeth</a:t>
            </a:r>
          </a:p>
          <a:p>
            <a:r>
              <a:rPr lang="en-US" sz="4800"/>
              <a:t>Sherrill played in helping</a:t>
            </a:r>
          </a:p>
          <a:p>
            <a:r>
              <a:rPr lang="en-US" sz="4800"/>
              <a:t>other authors tell their</a:t>
            </a:r>
          </a:p>
          <a:p>
            <a:r>
              <a:rPr lang="en-US" sz="4800"/>
              <a:t>stories.</a:t>
            </a:r>
          </a:p>
          <a:p>
            <a:endParaRPr lang="en-US" sz="4800"/>
          </a:p>
        </p:txBody>
      </p:sp>
      <p:pic>
        <p:nvPicPr>
          <p:cNvPr id="8" name="Picture 7">
            <a:extLst>
              <a:ext uri="{FF2B5EF4-FFF2-40B4-BE49-F238E27FC236}">
                <a16:creationId xmlns:a16="http://schemas.microsoft.com/office/drawing/2014/main" id="{5D13114D-7667-2718-C8C5-A36910393BA3}"/>
              </a:ext>
            </a:extLst>
          </p:cNvPr>
          <p:cNvPicPr>
            <a:picLocks noChangeAspect="1"/>
          </p:cNvPicPr>
          <p:nvPr/>
        </p:nvPicPr>
        <p:blipFill>
          <a:blip r:embed="rId3"/>
          <a:stretch>
            <a:fillRect/>
          </a:stretch>
        </p:blipFill>
        <p:spPr>
          <a:xfrm>
            <a:off x="8191500" y="1127012"/>
            <a:ext cx="3447222" cy="5307507"/>
          </a:xfrm>
          <a:prstGeom prst="rect">
            <a:avLst/>
          </a:prstGeom>
        </p:spPr>
      </p:pic>
    </p:spTree>
    <p:extLst>
      <p:ext uri="{BB962C8B-B14F-4D97-AF65-F5344CB8AC3E}">
        <p14:creationId xmlns:p14="http://schemas.microsoft.com/office/powerpoint/2010/main" val="221402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3785652"/>
          </a:xfrm>
          <a:prstGeom prst="rect">
            <a:avLst/>
          </a:prstGeom>
          <a:noFill/>
        </p:spPr>
        <p:txBody>
          <a:bodyPr wrap="square" rtlCol="0">
            <a:spAutoFit/>
          </a:bodyPr>
          <a:lstStyle/>
          <a:p>
            <a:r>
              <a:rPr lang="en-US" sz="4800"/>
              <a:t>Takes into account…</a:t>
            </a:r>
          </a:p>
          <a:p>
            <a:endParaRPr lang="en-US" sz="4800"/>
          </a:p>
          <a:p>
            <a:pPr marL="1143000" lvl="1" indent="-685800">
              <a:buFont typeface="Arial" panose="020B0604020202020204" pitchFamily="34" charset="0"/>
              <a:buChar char="•"/>
            </a:pPr>
            <a:r>
              <a:rPr lang="en-US" sz="4800"/>
              <a:t>The external, historical evidence that Matthew was written first, and John last.</a:t>
            </a:r>
          </a:p>
        </p:txBody>
      </p:sp>
    </p:spTree>
    <p:extLst>
      <p:ext uri="{BB962C8B-B14F-4D97-AF65-F5344CB8AC3E}">
        <p14:creationId xmlns:p14="http://schemas.microsoft.com/office/powerpoint/2010/main" val="3518208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3785652"/>
          </a:xfrm>
          <a:prstGeom prst="rect">
            <a:avLst/>
          </a:prstGeom>
          <a:noFill/>
        </p:spPr>
        <p:txBody>
          <a:bodyPr wrap="square" rtlCol="0">
            <a:spAutoFit/>
          </a:bodyPr>
          <a:lstStyle/>
          <a:p>
            <a:r>
              <a:rPr lang="en-US" sz="4800"/>
              <a:t>Takes into account…</a:t>
            </a:r>
          </a:p>
          <a:p>
            <a:endParaRPr lang="en-US" sz="4800"/>
          </a:p>
          <a:p>
            <a:pPr marL="1143000" lvl="1" indent="-685800">
              <a:buFont typeface="Arial" panose="020B0604020202020204" pitchFamily="34" charset="0"/>
              <a:buChar char="•"/>
            </a:pPr>
            <a:r>
              <a:rPr lang="en-US" sz="4800"/>
              <a:t>The external, historical evidence regarding the authorship of the various gospels.</a:t>
            </a:r>
          </a:p>
        </p:txBody>
      </p:sp>
    </p:spTree>
    <p:extLst>
      <p:ext uri="{BB962C8B-B14F-4D97-AF65-F5344CB8AC3E}">
        <p14:creationId xmlns:p14="http://schemas.microsoft.com/office/powerpoint/2010/main" val="2917887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3785652"/>
          </a:xfrm>
          <a:prstGeom prst="rect">
            <a:avLst/>
          </a:prstGeom>
          <a:noFill/>
        </p:spPr>
        <p:txBody>
          <a:bodyPr wrap="square" rtlCol="0">
            <a:spAutoFit/>
          </a:bodyPr>
          <a:lstStyle/>
          <a:p>
            <a:r>
              <a:rPr lang="en-US" sz="4800"/>
              <a:t>Takes into account…</a:t>
            </a:r>
          </a:p>
          <a:p>
            <a:endParaRPr lang="en-US" sz="4800"/>
          </a:p>
          <a:p>
            <a:pPr marL="1143000" lvl="1" indent="-685800">
              <a:buFont typeface="Arial" panose="020B0604020202020204" pitchFamily="34" charset="0"/>
              <a:buChar char="•"/>
            </a:pPr>
            <a:r>
              <a:rPr lang="en-US" sz="4800"/>
              <a:t>The forensic evidence of papyrology that Matthew was circulated around the Empire prior to A.D. 66.</a:t>
            </a:r>
          </a:p>
        </p:txBody>
      </p:sp>
    </p:spTree>
    <p:extLst>
      <p:ext uri="{BB962C8B-B14F-4D97-AF65-F5344CB8AC3E}">
        <p14:creationId xmlns:p14="http://schemas.microsoft.com/office/powerpoint/2010/main" val="8455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4524315"/>
          </a:xfrm>
          <a:prstGeom prst="rect">
            <a:avLst/>
          </a:prstGeom>
          <a:noFill/>
        </p:spPr>
        <p:txBody>
          <a:bodyPr wrap="square" rtlCol="0">
            <a:spAutoFit/>
          </a:bodyPr>
          <a:lstStyle/>
          <a:p>
            <a:r>
              <a:rPr lang="en-US" sz="4800"/>
              <a:t>Takes into account…</a:t>
            </a:r>
          </a:p>
          <a:p>
            <a:endParaRPr lang="en-US" sz="4800"/>
          </a:p>
          <a:p>
            <a:pPr marL="1143000" lvl="1" indent="-685800">
              <a:buFont typeface="Arial" panose="020B0604020202020204" pitchFamily="34" charset="0"/>
              <a:buChar char="•"/>
            </a:pPr>
            <a:r>
              <a:rPr lang="en-US" sz="4800"/>
              <a:t>The internal, literary evidence that both Luke and Paul used Matthew.</a:t>
            </a:r>
            <a:br>
              <a:rPr lang="en-US" sz="4800"/>
            </a:br>
            <a:r>
              <a:rPr lang="en-US" sz="4800"/>
              <a:t>(</a:t>
            </a:r>
            <a:r>
              <a:rPr lang="en-US" sz="4800">
                <a:hlinkClick r:id="rId3"/>
              </a:rPr>
              <a:t>www.NTGreek.ca/Q</a:t>
            </a:r>
            <a:r>
              <a:rPr lang="en-US" sz="4800"/>
              <a:t>) </a:t>
            </a:r>
          </a:p>
          <a:p>
            <a:pPr lvl="1"/>
            <a:endParaRPr lang="en-US" sz="4800"/>
          </a:p>
        </p:txBody>
      </p:sp>
    </p:spTree>
    <p:extLst>
      <p:ext uri="{BB962C8B-B14F-4D97-AF65-F5344CB8AC3E}">
        <p14:creationId xmlns:p14="http://schemas.microsoft.com/office/powerpoint/2010/main" val="253525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DE8604-CD46-F80C-F7A4-695562A6BC9F}"/>
              </a:ext>
            </a:extLst>
          </p:cNvPr>
          <p:cNvSpPr txBox="1"/>
          <p:nvPr/>
        </p:nvSpPr>
        <p:spPr>
          <a:xfrm>
            <a:off x="636104" y="6216"/>
            <a:ext cx="11002618" cy="830997"/>
          </a:xfrm>
          <a:prstGeom prst="rect">
            <a:avLst/>
          </a:prstGeom>
          <a:noFill/>
        </p:spPr>
        <p:txBody>
          <a:bodyPr wrap="square" rtlCol="0">
            <a:spAutoFit/>
          </a:bodyPr>
          <a:lstStyle/>
          <a:p>
            <a:pPr algn="ctr"/>
            <a:r>
              <a:rPr lang="en-US" sz="4800">
                <a:solidFill>
                  <a:srgbClr val="0000FF"/>
                </a:solidFill>
              </a:rPr>
              <a:t>The MLMJ Hypothesis</a:t>
            </a:r>
          </a:p>
        </p:txBody>
      </p:sp>
      <p:sp>
        <p:nvSpPr>
          <p:cNvPr id="7" name="TextBox 6">
            <a:extLst>
              <a:ext uri="{FF2B5EF4-FFF2-40B4-BE49-F238E27FC236}">
                <a16:creationId xmlns:a16="http://schemas.microsoft.com/office/drawing/2014/main" id="{C3D7F9BD-189E-C11A-5BDA-C28E798F6752}"/>
              </a:ext>
            </a:extLst>
          </p:cNvPr>
          <p:cNvSpPr txBox="1"/>
          <p:nvPr/>
        </p:nvSpPr>
        <p:spPr>
          <a:xfrm>
            <a:off x="553278" y="711515"/>
            <a:ext cx="11237844" cy="6001643"/>
          </a:xfrm>
          <a:prstGeom prst="rect">
            <a:avLst/>
          </a:prstGeom>
          <a:noFill/>
        </p:spPr>
        <p:txBody>
          <a:bodyPr wrap="square" rtlCol="0">
            <a:spAutoFit/>
          </a:bodyPr>
          <a:lstStyle/>
          <a:p>
            <a:r>
              <a:rPr lang="en-US" sz="4800"/>
              <a:t>Takes into account…</a:t>
            </a:r>
          </a:p>
          <a:p>
            <a:endParaRPr lang="en-US" sz="4800"/>
          </a:p>
          <a:p>
            <a:pPr marL="1143000" lvl="1" indent="-685800">
              <a:buFont typeface="Arial" panose="020B0604020202020204" pitchFamily="34" charset="0"/>
              <a:buChar char="•"/>
            </a:pPr>
            <a:r>
              <a:rPr lang="en-US" sz="4800"/>
              <a:t>The internal, literary evidence that the Gospel of Matthew would have served Paul’s missionary needs…but only imperfectly.</a:t>
            </a:r>
          </a:p>
          <a:p>
            <a:pPr marL="1143000" lvl="1" indent="-685800">
              <a:buFont typeface="Arial" panose="020B0604020202020204" pitchFamily="34" charset="0"/>
              <a:buChar char="•"/>
            </a:pPr>
            <a:endParaRPr lang="en-US" sz="4800"/>
          </a:p>
          <a:p>
            <a:pPr lvl="1"/>
            <a:endParaRPr lang="en-US" sz="4800"/>
          </a:p>
        </p:txBody>
      </p:sp>
    </p:spTree>
    <p:extLst>
      <p:ext uri="{BB962C8B-B14F-4D97-AF65-F5344CB8AC3E}">
        <p14:creationId xmlns:p14="http://schemas.microsoft.com/office/powerpoint/2010/main" val="291520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1105</TotalTime>
  <Words>6624</Words>
  <Application>Microsoft Office PowerPoint</Application>
  <PresentationFormat>Widescreen</PresentationFormat>
  <Paragraphs>807</Paragraphs>
  <Slides>103</Slides>
  <Notes>90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103</vt:i4>
      </vt:variant>
    </vt:vector>
  </HeadingPairs>
  <TitlesOfParts>
    <vt:vector size="113" baseType="lpstr">
      <vt:lpstr>Arial</vt:lpstr>
      <vt:lpstr>Arial Black</vt:lpstr>
      <vt:lpstr>Calibri</vt:lpstr>
      <vt:lpstr>Calibri Light</vt:lpstr>
      <vt:lpstr>Carta Magna Line</vt:lpstr>
      <vt:lpstr>GentiumAlt</vt:lpstr>
      <vt:lpstr>Symbol</vt:lpstr>
      <vt:lpstr>Times New Roman</vt:lpstr>
      <vt:lpstr>Office Theme</vt:lpstr>
      <vt:lpstr>CorelDRAW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Goethe</dc:creator>
  <cp:lastModifiedBy>Bob Goethe</cp:lastModifiedBy>
  <cp:revision>29</cp:revision>
  <dcterms:created xsi:type="dcterms:W3CDTF">2024-01-05T18:37:09Z</dcterms:created>
  <dcterms:modified xsi:type="dcterms:W3CDTF">2024-02-02T10:48:20Z</dcterms:modified>
</cp:coreProperties>
</file>